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22" r:id="rId3"/>
    <p:sldId id="323" r:id="rId4"/>
    <p:sldId id="257" r:id="rId5"/>
    <p:sldId id="296" r:id="rId6"/>
    <p:sldId id="258" r:id="rId7"/>
    <p:sldId id="321" r:id="rId8"/>
    <p:sldId id="259" r:id="rId9"/>
    <p:sldId id="260" r:id="rId10"/>
    <p:sldId id="261" r:id="rId11"/>
    <p:sldId id="324" r:id="rId12"/>
    <p:sldId id="297" r:id="rId13"/>
    <p:sldId id="265" r:id="rId14"/>
    <p:sldId id="263" r:id="rId15"/>
    <p:sldId id="264" r:id="rId16"/>
    <p:sldId id="310" r:id="rId17"/>
    <p:sldId id="311" r:id="rId18"/>
    <p:sldId id="303" r:id="rId19"/>
    <p:sldId id="304" r:id="rId20"/>
    <p:sldId id="266" r:id="rId21"/>
    <p:sldId id="267" r:id="rId22"/>
    <p:sldId id="298" r:id="rId23"/>
    <p:sldId id="268" r:id="rId24"/>
    <p:sldId id="302" r:id="rId25"/>
    <p:sldId id="269" r:id="rId26"/>
    <p:sldId id="270" r:id="rId27"/>
    <p:sldId id="271" r:id="rId28"/>
    <p:sldId id="272" r:id="rId29"/>
    <p:sldId id="273" r:id="rId30"/>
    <p:sldId id="275" r:id="rId31"/>
    <p:sldId id="288" r:id="rId32"/>
    <p:sldId id="278" r:id="rId33"/>
    <p:sldId id="289" r:id="rId34"/>
    <p:sldId id="290" r:id="rId35"/>
    <p:sldId id="300" r:id="rId36"/>
    <p:sldId id="305" r:id="rId37"/>
    <p:sldId id="291" r:id="rId38"/>
    <p:sldId id="301" r:id="rId39"/>
    <p:sldId id="285" r:id="rId40"/>
    <p:sldId id="286" r:id="rId41"/>
    <p:sldId id="287" r:id="rId42"/>
    <p:sldId id="292" r:id="rId43"/>
    <p:sldId id="306" r:id="rId44"/>
    <p:sldId id="307" r:id="rId45"/>
    <p:sldId id="308" r:id="rId46"/>
    <p:sldId id="293" r:id="rId47"/>
    <p:sldId id="325" r:id="rId48"/>
    <p:sldId id="299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318" r:id="rId57"/>
    <p:sldId id="320" r:id="rId58"/>
    <p:sldId id="309" r:id="rId59"/>
    <p:sldId id="326" r:id="rId60"/>
    <p:sldId id="328" r:id="rId61"/>
    <p:sldId id="329" r:id="rId62"/>
    <p:sldId id="330" r:id="rId63"/>
    <p:sldId id="331" r:id="rId64"/>
    <p:sldId id="327" r:id="rId65"/>
    <p:sldId id="332" r:id="rId66"/>
    <p:sldId id="333" r:id="rId67"/>
    <p:sldId id="335" r:id="rId68"/>
    <p:sldId id="336" r:id="rId69"/>
    <p:sldId id="337" r:id="rId70"/>
    <p:sldId id="338" r:id="rId71"/>
    <p:sldId id="339" r:id="rId72"/>
    <p:sldId id="340" r:id="rId73"/>
    <p:sldId id="334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2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EE03F-4D9B-4CFD-A908-BED61BE1D1FF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6319A-A54E-4192-AC3F-B4C55A3EDB3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分子标记遗传连锁图和基因定位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859" y="116632"/>
            <a:ext cx="8229600" cy="56207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第一张分子标记遗传图谱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92880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克服了形态标记和生化标记数量少的缺点，提高了基因定位的精度和速度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92"/>
            <a:ext cx="707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Botstein, D., R. L. White, et al, American journal of human genetics, 1980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50017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Botstein</a:t>
            </a:r>
            <a:r>
              <a:rPr lang="zh-CN" altLang="en-US" dirty="0" smtClean="0"/>
              <a:t>等第一次提出了</a:t>
            </a:r>
            <a:r>
              <a:rPr lang="en-US" altLang="zh-CN" dirty="0" smtClean="0"/>
              <a:t>RFLP</a:t>
            </a:r>
            <a:r>
              <a:rPr lang="zh-CN" altLang="en-US" dirty="0" smtClean="0"/>
              <a:t>可以作为遗传标记的思想，构建了第一张</a:t>
            </a:r>
            <a:r>
              <a:rPr lang="en-US" altLang="zh-CN" dirty="0" smtClean="0"/>
              <a:t>RFLP</a:t>
            </a:r>
            <a:r>
              <a:rPr lang="zh-CN" altLang="en-US" dirty="0" smtClean="0"/>
              <a:t>遗传连锁图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28868"/>
            <a:ext cx="25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RFLP</a:t>
            </a:r>
            <a:r>
              <a:rPr lang="zh-CN" altLang="en-US" dirty="0" smtClean="0"/>
              <a:t>标记到底是什么？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 r="4142" b="8629"/>
          <a:stretch>
            <a:fillRect/>
          </a:stretch>
        </p:blipFill>
        <p:spPr bwMode="auto">
          <a:xfrm>
            <a:off x="0" y="2857496"/>
            <a:ext cx="871540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2656"/>
            <a:ext cx="7272808" cy="55850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548" y="6093296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high density RFLP map based on the F2 population of a cross between Oryza sativa and O. </a:t>
            </a:r>
            <a:r>
              <a:rPr lang="en-US" altLang="zh-CN" dirty="0" err="1"/>
              <a:t>rufipogon</a:t>
            </a:r>
            <a:r>
              <a:rPr lang="en-US" altLang="zh-CN" dirty="0"/>
              <a:t> using Cornell and RGP markers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69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遗传作图理论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图谱构建的理论基础</a:t>
            </a:r>
            <a:endParaRPr lang="en-US" altLang="zh-CN" dirty="0" smtClean="0"/>
          </a:p>
          <a:p>
            <a:r>
              <a:rPr lang="zh-CN" altLang="en-US" dirty="0" smtClean="0"/>
              <a:t>作图群体的建立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亲本选配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分离群体构建</a:t>
            </a:r>
            <a:endParaRPr lang="en-US" altLang="zh-CN" dirty="0" smtClean="0"/>
          </a:p>
          <a:p>
            <a:r>
              <a:rPr lang="zh-CN" altLang="en-US" dirty="0" smtClean="0"/>
              <a:t>设计分子标记并获取基因型数据</a:t>
            </a:r>
            <a:endParaRPr lang="en-US" altLang="zh-CN" dirty="0" smtClean="0"/>
          </a:p>
          <a:p>
            <a:r>
              <a:rPr lang="zh-CN" altLang="en-US" dirty="0" smtClean="0"/>
              <a:t>重组率的计算</a:t>
            </a:r>
            <a:endParaRPr lang="en-US" altLang="zh-CN" dirty="0" smtClean="0"/>
          </a:p>
          <a:p>
            <a:r>
              <a:rPr lang="zh-CN" altLang="en-US" dirty="0" smtClean="0"/>
              <a:t>图谱的构建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图谱构建的理论基础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染色体遗传理论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1903, W.S. Sutton, T. Boveri, </a:t>
            </a:r>
            <a:r>
              <a:rPr lang="zh-CN" altLang="en-US" dirty="0" smtClean="0"/>
              <a:t>遗传因子位于染色体上</a:t>
            </a:r>
            <a:endParaRPr lang="en-US" altLang="zh-CN" dirty="0" smtClean="0"/>
          </a:p>
          <a:p>
            <a:r>
              <a:rPr lang="zh-CN" altLang="en-US" dirty="0" smtClean="0"/>
              <a:t>基因重组和连锁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重组率取决于交换频率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交换频率取决于直线距离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作图群体的建立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亲本选配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亲本间多态性</a:t>
            </a:r>
            <a:endParaRPr lang="en-US" altLang="zh-CN" dirty="0" smtClean="0"/>
          </a:p>
          <a:p>
            <a:r>
              <a:rPr lang="zh-CN" altLang="en-US" dirty="0" smtClean="0"/>
              <a:t>尽量选纯度高的材料，进一步通过自交进行纯化</a:t>
            </a:r>
            <a:endParaRPr lang="en-US" altLang="zh-CN" dirty="0" smtClean="0"/>
          </a:p>
          <a:p>
            <a:r>
              <a:rPr lang="zh-CN" altLang="en-US" dirty="0" smtClean="0"/>
              <a:t>杂交后代育性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作图群体的建立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分离群体构建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暂时性分离群体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(</a:t>
            </a:r>
            <a:r>
              <a:rPr lang="zh-CN" altLang="en-US" dirty="0" smtClean="0"/>
              <a:t>容易建立，存在杂合基因型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BC(</a:t>
            </a:r>
            <a:r>
              <a:rPr lang="zh-CN" altLang="en-US" dirty="0" smtClean="0"/>
              <a:t>作图效率高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永久分离群体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RIL(</a:t>
            </a:r>
            <a:r>
              <a:rPr lang="zh-CN" altLang="en-US" dirty="0" smtClean="0"/>
              <a:t>耗时，反复使用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DH(</a:t>
            </a:r>
            <a:r>
              <a:rPr lang="zh-CN" altLang="en-US" dirty="0" smtClean="0"/>
              <a:t>作图效率高，反复使用，花培</a:t>
            </a:r>
            <a:r>
              <a:rPr lang="en-US" altLang="zh-CN" dirty="0" smtClean="0"/>
              <a:t>)</a:t>
            </a:r>
          </a:p>
          <a:p>
            <a:pPr lvl="1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0648"/>
            <a:ext cx="7560840" cy="64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RIL population BC NIL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124744"/>
            <a:ext cx="7128792" cy="55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63894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遗传作图群体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679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722446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设计分子标记并获取基因型数据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32" y="155947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P1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155947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10" y="220241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348" y="155947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882943" y="1916660"/>
            <a:ext cx="45719" cy="21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857224" y="2615526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38" y="261889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910" y="320254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F2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32" y="378619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考察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的基因型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38302"/>
            <a:ext cx="1828800" cy="296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3325" y="2357430"/>
            <a:ext cx="5400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715008" y="464344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个标记，</a:t>
            </a:r>
            <a:r>
              <a:rPr lang="en-US" altLang="zh-CN" dirty="0" smtClean="0"/>
              <a:t>333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53752"/>
            <a:ext cx="8229600" cy="78296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计算重组率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7161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分离群体中重组型个体</a:t>
            </a:r>
            <a:r>
              <a:rPr lang="en-US" altLang="zh-CN" dirty="0" smtClean="0"/>
              <a:t>/</a:t>
            </a:r>
            <a:r>
              <a:rPr lang="zh-CN" altLang="en-US" dirty="0" smtClean="0"/>
              <a:t>总个体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43116"/>
            <a:ext cx="664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无法得到所估计重组率的标准误差，无法进行显著性检验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14620"/>
            <a:ext cx="37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人类遗传学，父母基因型通常未知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8612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最大似然法估计重组率</a:t>
            </a:r>
            <a:endParaRPr lang="zh-CN" altLang="en-US" dirty="0"/>
          </a:p>
        </p:txBody>
      </p:sp>
      <p:sp>
        <p:nvSpPr>
          <p:cNvPr id="8" name="立方体 7"/>
          <p:cNvSpPr/>
          <p:nvPr/>
        </p:nvSpPr>
        <p:spPr>
          <a:xfrm>
            <a:off x="2643174" y="4774180"/>
            <a:ext cx="1285884" cy="11430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99</a:t>
            </a:r>
            <a:r>
              <a:rPr lang="zh-CN" altLang="en-US" dirty="0" smtClean="0"/>
              <a:t>黑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白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5072066" y="4774180"/>
            <a:ext cx="1285884" cy="11430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99</a:t>
            </a:r>
            <a:r>
              <a:rPr lang="zh-CN" altLang="en-US" dirty="0" smtClean="0"/>
              <a:t>白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黑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8926" y="620294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818" y="620294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2" name="上弧形箭头 11"/>
          <p:cNvSpPr/>
          <p:nvPr/>
        </p:nvSpPr>
        <p:spPr>
          <a:xfrm>
            <a:off x="3428992" y="3631172"/>
            <a:ext cx="4643470" cy="10001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上弧形箭头 12"/>
          <p:cNvSpPr/>
          <p:nvPr/>
        </p:nvSpPr>
        <p:spPr>
          <a:xfrm>
            <a:off x="5857884" y="3702610"/>
            <a:ext cx="2714644" cy="10001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58214" y="5131370"/>
            <a:ext cx="285752" cy="285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汇总连接 14"/>
          <p:cNvSpPr/>
          <p:nvPr/>
        </p:nvSpPr>
        <p:spPr>
          <a:xfrm>
            <a:off x="6072198" y="3916924"/>
            <a:ext cx="285752" cy="28575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75856" y="44624"/>
            <a:ext cx="2061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QTL mapping 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4128" y="6148685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Li et al., 2010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85536"/>
            <a:ext cx="4724400" cy="5867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08104" y="2780928"/>
            <a:ext cx="303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m</a:t>
            </a:r>
            <a:r>
              <a:rPr lang="en-US" altLang="zh-CN" dirty="0" smtClean="0">
                <a:latin typeface="Comic Sans MS" panose="030F0702030302020204" pitchFamily="66" charset="0"/>
              </a:rPr>
              <a:t>ap</a:t>
            </a:r>
            <a:r>
              <a:rPr lang="en-US" altLang="zh-CN" dirty="0">
                <a:latin typeface="Comic Sans MS" panose="030F0702030302020204" pitchFamily="66" charset="0"/>
              </a:rPr>
              <a:t>-based cloning of </a:t>
            </a:r>
            <a:r>
              <a:rPr lang="en-US" altLang="zh-CN" i="1" dirty="0">
                <a:latin typeface="Comic Sans MS" panose="030F0702030302020204" pitchFamily="66" charset="0"/>
              </a:rPr>
              <a:t>GS5</a:t>
            </a:r>
            <a:endParaRPr lang="zh-CN" altLang="en-US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6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计算重组率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14282" y="2071678"/>
            <a:ext cx="6500858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最大似然法估计重组率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似然比检验：存在连锁的概率</a:t>
            </a:r>
            <a:r>
              <a:rPr lang="en-US" altLang="zh-CN" dirty="0" smtClean="0"/>
              <a:t>P(r&lt;0.5)</a:t>
            </a:r>
            <a:r>
              <a:rPr lang="zh-CN" altLang="en-US" dirty="0" smtClean="0"/>
              <a:t>，没有连锁的概率</a:t>
            </a:r>
            <a:r>
              <a:rPr lang="en-US" altLang="zh-CN" dirty="0" smtClean="0"/>
              <a:t>P(r=0.5)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LOD=log10(L(r)/L(0.5))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存在连锁：</a:t>
            </a:r>
            <a:r>
              <a:rPr lang="en-US" altLang="zh-CN" dirty="0" smtClean="0"/>
              <a:t>LOD&gt;3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否定连锁存在：</a:t>
            </a:r>
            <a:r>
              <a:rPr lang="en-US" altLang="zh-CN" dirty="0" smtClean="0"/>
              <a:t>LOD&lt;2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4282" y="4653136"/>
            <a:ext cx="249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likelihood of Odds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构建遗传图谱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7"/>
          </a:xfrm>
        </p:spPr>
        <p:txBody>
          <a:bodyPr/>
          <a:lstStyle/>
          <a:p>
            <a:r>
              <a:rPr lang="zh-CN" altLang="en-US" dirty="0" smtClean="0"/>
              <a:t>构建图谱的计算机软件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MAPMAKER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LINKAGE</a:t>
            </a:r>
          </a:p>
          <a:p>
            <a:pPr lvl="1"/>
            <a:r>
              <a:rPr lang="en-US" altLang="zh-CN" dirty="0" smtClean="0"/>
              <a:t>http://linkage.rockefeller.edu/soft/list.html</a:t>
            </a:r>
          </a:p>
          <a:p>
            <a:r>
              <a:rPr lang="zh-CN" altLang="en-US" dirty="0" smtClean="0"/>
              <a:t>遗传图距与物理距离对应关系估计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1cM</a:t>
            </a:r>
            <a:r>
              <a:rPr lang="zh-CN" altLang="en-US" dirty="0" smtClean="0"/>
              <a:t>图距对应的实际物理距离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Lander, E. S., P. Green, et al, Genomics, 1987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遗传图谱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genetic map based on RFLP marker</a:t>
            </a:r>
          </a:p>
          <a:p>
            <a:r>
              <a:rPr lang="en-US" altLang="zh-CN" dirty="0" smtClean="0"/>
              <a:t>genetic map based on EST marker</a:t>
            </a:r>
          </a:p>
          <a:p>
            <a:r>
              <a:rPr lang="en-US" altLang="zh-CN" dirty="0" smtClean="0"/>
              <a:t>genetic map based on SSR marker</a:t>
            </a:r>
          </a:p>
          <a:p>
            <a:r>
              <a:rPr lang="en-US" altLang="zh-CN" dirty="0" smtClean="0"/>
              <a:t>genetic map based on SFP marker</a:t>
            </a:r>
          </a:p>
          <a:p>
            <a:r>
              <a:rPr lang="en-US" altLang="zh-CN" dirty="0" smtClean="0"/>
              <a:t>genetic map based on SNP marker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63894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RFLP marker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357430"/>
            <a:ext cx="385765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50 F2 segregation individuals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the first rice molecular map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135 loci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cover 1389 cM of the rice genome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2000240"/>
            <a:ext cx="44958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000628" y="5500702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1/1=indica homozygote,2/2=javanica homozygote,1/2=heterozygote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471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McCouch, S. R., G. Kochert, et al, TAG,1998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78296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RFLP marker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1857364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assignment of linkage groups to chromosomes: dosage analysis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571744"/>
            <a:ext cx="451485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29124" y="6488692"/>
            <a:ext cx="471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McCouch, S. R., G. Kochert, et al, TAG,1998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43570" y="378619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非整倍体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71095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RFLP marker</a:t>
            </a: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609416"/>
            <a:ext cx="5929354" cy="466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29124" y="6488692"/>
            <a:ext cx="471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McCouch, S. R., G. Kochert, et al, TAG,1998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RFLP marker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50070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亲本选择</a:t>
            </a:r>
            <a:endParaRPr lang="en-US" altLang="zh-CN" sz="20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分离群体</a:t>
            </a:r>
            <a:endParaRPr lang="en-US" altLang="zh-CN" sz="2000" dirty="0" smtClean="0"/>
          </a:p>
          <a:p>
            <a:pPr lvl="1"/>
            <a:r>
              <a:rPr lang="en-US" altLang="zh-CN" sz="1800" dirty="0" smtClean="0"/>
              <a:t>F2</a:t>
            </a:r>
            <a:r>
              <a:rPr lang="zh-CN" altLang="en-US" sz="1800" dirty="0" smtClean="0"/>
              <a:t>群体</a:t>
            </a:r>
            <a:endParaRPr lang="en-US" altLang="zh-CN" sz="1800" dirty="0" smtClean="0"/>
          </a:p>
          <a:p>
            <a:r>
              <a:rPr lang="zh-CN" altLang="en-US" sz="2000" dirty="0" smtClean="0"/>
              <a:t>作图工具</a:t>
            </a:r>
            <a:endParaRPr lang="en-US" altLang="zh-CN" sz="2000" dirty="0" smtClean="0"/>
          </a:p>
          <a:p>
            <a:pPr lvl="1"/>
            <a:r>
              <a:rPr lang="en-US" altLang="zh-CN" sz="1800" dirty="0" smtClean="0"/>
              <a:t>MAPMAKER</a:t>
            </a:r>
            <a:endParaRPr lang="zh-CN" altLang="en-US" sz="1800" dirty="0"/>
          </a:p>
        </p:txBody>
      </p:sp>
      <p:pic>
        <p:nvPicPr>
          <p:cNvPr id="5" name="图片 4" descr="001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64" y="2000240"/>
            <a:ext cx="4720442" cy="2357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124" y="6488692"/>
            <a:ext cx="471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McCouch, S. R., G. Kochert, et al, TAG,1998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EST marker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5990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186 F2 </a:t>
            </a:r>
          </a:p>
          <a:p>
            <a:r>
              <a:rPr lang="en-US" altLang="zh-CN" sz="1800" dirty="0" smtClean="0"/>
              <a:t>2275 markers </a:t>
            </a:r>
          </a:p>
          <a:p>
            <a:pPr lvl="1"/>
            <a:r>
              <a:rPr lang="en-US" altLang="zh-CN" sz="1400" dirty="0" smtClean="0"/>
              <a:t>883 cDNAs + 265 genomic DNAs + 147 RAPD + 88 other + 934 cDNAs - 42</a:t>
            </a:r>
          </a:p>
          <a:p>
            <a:r>
              <a:rPr lang="en-US" altLang="zh-CN" sz="1800" dirty="0" smtClean="0"/>
              <a:t>covers 1521.6 cM of the rice genome</a:t>
            </a:r>
          </a:p>
          <a:p>
            <a:r>
              <a:rPr lang="en-US" sz="1800" dirty="0" smtClean="0"/>
              <a:t>the most detailed and informative genetic map of any plant </a:t>
            </a:r>
          </a:p>
          <a:p>
            <a:r>
              <a:rPr lang="en-US" sz="1800" dirty="0" smtClean="0"/>
              <a:t>determine centromere location by dosage analysis </a:t>
            </a:r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Harushima, Y., M. Yano, et al, Genetics, 1998</a:t>
            </a:r>
            <a:endParaRPr lang="en-US" altLang="zh-CN" b="1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EST marker</a:t>
            </a:r>
            <a:endParaRPr lang="zh-CN" altLang="en-US" sz="3200" dirty="0"/>
          </a:p>
        </p:txBody>
      </p:sp>
      <p:pic>
        <p:nvPicPr>
          <p:cNvPr id="4" name="内容占位符 3" descr="Im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" y="1399921"/>
            <a:ext cx="5643603" cy="5013818"/>
          </a:xfrm>
        </p:spPr>
      </p:pic>
      <p:sp>
        <p:nvSpPr>
          <p:cNvPr id="5" name="TextBox 4"/>
          <p:cNvSpPr txBox="1"/>
          <p:nvPr/>
        </p:nvSpPr>
        <p:spPr>
          <a:xfrm>
            <a:off x="4643438" y="6488692"/>
            <a:ext cx="45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Harushima, Y., M. Yano, et al, Genetics, 1998</a:t>
            </a:r>
            <a:endParaRPr lang="en-US" altLang="zh-CN" b="1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576064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genetic map based on SSR marker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8647" t="5953" r="9202" b="7726"/>
          <a:stretch>
            <a:fillRect/>
          </a:stretch>
        </p:blipFill>
        <p:spPr bwMode="auto">
          <a:xfrm>
            <a:off x="251520" y="1074400"/>
            <a:ext cx="4071966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72034" y="648866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Gupta, P. G., H. B. Balyan, et al, TAG, 2002</a:t>
            </a:r>
            <a:endParaRPr lang="en-US" altLang="zh-CN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734309" cy="59046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100295"/>
            <a:ext cx="1152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GWAS</a:t>
            </a:r>
          </a:p>
        </p:txBody>
      </p:sp>
    </p:spTree>
    <p:extLst>
      <p:ext uri="{BB962C8B-B14F-4D97-AF65-F5344CB8AC3E}">
        <p14:creationId xmlns:p14="http://schemas.microsoft.com/office/powerpoint/2010/main" val="384162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3927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SFP marker</a:t>
            </a:r>
            <a:endParaRPr lang="zh-CN" alt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-32" y="1571612"/>
            <a:ext cx="91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SFP</a:t>
            </a:r>
            <a:r>
              <a:rPr lang="en-US" altLang="zh-CN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Differences in hybridization intensity indicated differences in DNA sequence. The sequence differences, termed single feature polymorphisms 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910" y="2636446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mis</a:t>
            </a:r>
            <a:r>
              <a:rPr lang="en-US" dirty="0" smtClean="0"/>
              <a:t>matched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910" y="335082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less affinity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034" y="405306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weaker signal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14678" y="263644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dirty="0" smtClean="0"/>
              <a:t>perfectly matched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14678" y="3350826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affinity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14678" y="405306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stronger signal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1214414" y="2922198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1214414" y="3636578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3954777" y="2922198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3954777" y="3708016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43042" y="527424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polymorphysim</a:t>
            </a:r>
            <a:endParaRPr lang="zh-CN" altLang="en-US" dirty="0"/>
          </a:p>
        </p:txBody>
      </p:sp>
      <p:sp>
        <p:nvSpPr>
          <p:cNvPr id="26" name="右大括号 25"/>
          <p:cNvSpPr/>
          <p:nvPr/>
        </p:nvSpPr>
        <p:spPr>
          <a:xfrm rot="5400000">
            <a:off x="2375282" y="3618718"/>
            <a:ext cx="285752" cy="21788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2500298" y="4714884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786314" y="6488692"/>
            <a:ext cx="435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Singer, T., Y. Fan, et al, PLoS Genetics </a:t>
            </a:r>
            <a:r>
              <a:rPr lang="en-US" altLang="zh-CN" b="1" dirty="0" smtClean="0"/>
              <a:t>, 2005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8130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SFP marker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171448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reference genome</a:t>
            </a:r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>
            <a:off x="642910" y="2143116"/>
            <a:ext cx="71438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2000240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00760" y="2000240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Ler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3504" y="307181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5286380" y="2500306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5286380" y="3425628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00694" y="342900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10467" y="4000504"/>
            <a:ext cx="461665" cy="357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 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5286380" y="4354322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2066" y="492919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RIL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00694" y="4357694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786058"/>
            <a:ext cx="232387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7917" y="4702275"/>
            <a:ext cx="1530375" cy="19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1500174"/>
            <a:ext cx="1530375" cy="19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500174"/>
            <a:ext cx="1530375" cy="19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0" y="607220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探针的序列是已知的！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SFP marker</a:t>
            </a:r>
            <a:endParaRPr lang="zh-CN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75" y="1377530"/>
            <a:ext cx="469023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16591" y="2348880"/>
            <a:ext cx="4249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red: Col</a:t>
            </a:r>
          </a:p>
          <a:p>
            <a:r>
              <a:rPr lang="en-US" altLang="zh-CN" dirty="0" smtClean="0"/>
              <a:t>green: Ler</a:t>
            </a:r>
          </a:p>
          <a:p>
            <a:r>
              <a:rPr lang="en-US" altLang="zh-CN" dirty="0" smtClean="0"/>
              <a:t>black: lost</a:t>
            </a:r>
          </a:p>
          <a:p>
            <a:r>
              <a:rPr lang="en-US" altLang="zh-CN" dirty="0" smtClean="0"/>
              <a:t>red lines in green region: genotyping error</a:t>
            </a:r>
          </a:p>
          <a:p>
            <a:r>
              <a:rPr lang="en-US" altLang="zh-CN" dirty="0" smtClean="0"/>
              <a:t>green lines in red region: genotyping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591" y="5805264"/>
            <a:ext cx="424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Singer, T., Y. Fan, et al, PLoS Genetics </a:t>
            </a:r>
            <a:r>
              <a:rPr lang="en-US" altLang="zh-CN" b="1" dirty="0" smtClean="0"/>
              <a:t>, 2005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6488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SNP marker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71612"/>
            <a:ext cx="592935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286512" y="1568223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indica</a:t>
            </a:r>
          </a:p>
          <a:p>
            <a:r>
              <a:rPr lang="en-US" altLang="zh-CN" dirty="0" smtClean="0"/>
              <a:t>9311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86710" y="1571612"/>
            <a:ext cx="135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japonica</a:t>
            </a:r>
          </a:p>
          <a:p>
            <a:r>
              <a:rPr lang="en-US" altLang="zh-CN" dirty="0" smtClean="0"/>
              <a:t>Nipponbare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15206" y="285749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F1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5206" y="178592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7358082" y="2285992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7358082" y="3211314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72396" y="321468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82169" y="3786190"/>
            <a:ext cx="461665" cy="357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 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7358082" y="4140008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43768" y="471488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RIL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72396" y="414338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43702" y="5214950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150×0.02 coverage</a:t>
            </a:r>
            <a:endParaRPr lang="zh-CN" alt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-32" y="6488692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SNP</a:t>
            </a:r>
            <a:r>
              <a:rPr lang="zh-CN" altLang="en-US" dirty="0" smtClean="0">
                <a:solidFill>
                  <a:srgbClr val="FF0000"/>
                </a:solidFill>
              </a:rPr>
              <a:t>的位置是知道的！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4810" y="6488692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Huang, X., Q. Feng, et al, Genome Research, 2009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70" y="116632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SNP marker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643570" y="1664507"/>
            <a:ext cx="3143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Recombination and bin maps. (</a:t>
            </a:r>
            <a:r>
              <a:rPr lang="en-US" i="1" dirty="0" smtClean="0"/>
              <a:t>A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Aligned recombination maps of 150 rice RILs</a:t>
            </a:r>
            <a:r>
              <a:rPr lang="en-US" dirty="0" smtClean="0"/>
              <a:t>. Red, </a:t>
            </a:r>
            <a:r>
              <a:rPr lang="en-US" i="1" dirty="0" smtClean="0"/>
              <a:t>ind</a:t>
            </a:r>
            <a:r>
              <a:rPr lang="en-US" dirty="0" smtClean="0"/>
              <a:t>/</a:t>
            </a:r>
            <a:r>
              <a:rPr lang="en-US" i="1" dirty="0" smtClean="0"/>
              <a:t>ind</a:t>
            </a:r>
            <a:r>
              <a:rPr lang="en-US" dirty="0" smtClean="0"/>
              <a:t>; blue, </a:t>
            </a:r>
            <a:r>
              <a:rPr lang="en-US" i="1" dirty="0" smtClean="0"/>
              <a:t>jap</a:t>
            </a:r>
            <a:r>
              <a:rPr lang="en-US" dirty="0" smtClean="0"/>
              <a:t>/</a:t>
            </a:r>
            <a:r>
              <a:rPr lang="en-US" i="1" dirty="0" smtClean="0"/>
              <a:t>jap</a:t>
            </a:r>
            <a:r>
              <a:rPr lang="en-US" dirty="0" smtClean="0"/>
              <a:t>; yellow, </a:t>
            </a:r>
            <a:r>
              <a:rPr lang="en-US" i="1" dirty="0" smtClean="0"/>
              <a:t>ind</a:t>
            </a:r>
            <a:r>
              <a:rPr lang="en-US" dirty="0" smtClean="0"/>
              <a:t>/</a:t>
            </a:r>
            <a:r>
              <a:rPr lang="en-US" i="1" dirty="0" smtClean="0"/>
              <a:t>jap</a:t>
            </a:r>
            <a:r>
              <a:rPr lang="en-US" dirty="0" smtClean="0"/>
              <a:t>. (</a:t>
            </a:r>
            <a:r>
              <a:rPr lang="en-US" i="1" dirty="0" smtClean="0"/>
              <a:t>B</a:t>
            </a:r>
            <a:r>
              <a:rPr lang="en-US" dirty="0" smtClean="0"/>
              <a:t>) Aligned chromosome 1 of the first ten RILs. Scale indicates physical distance. A </a:t>
            </a:r>
            <a:r>
              <a:rPr lang="en-US" i="1" dirty="0" smtClean="0"/>
              <a:t>vertical</a:t>
            </a:r>
            <a:r>
              <a:rPr lang="en-US" dirty="0" smtClean="0"/>
              <a:t> line labels a recombination breakpoint. A region </a:t>
            </a:r>
            <a:r>
              <a:rPr lang="en-US" i="1" dirty="0" smtClean="0"/>
              <a:t>between</a:t>
            </a:r>
            <a:r>
              <a:rPr lang="en-US" dirty="0" smtClean="0"/>
              <a:t> two </a:t>
            </a:r>
            <a:r>
              <a:rPr lang="en-US" i="1" dirty="0" smtClean="0"/>
              <a:t>vertical</a:t>
            </a:r>
            <a:r>
              <a:rPr lang="en-US" dirty="0" smtClean="0"/>
              <a:t> lines across all RILs is recognized as a recombination bin. (</a:t>
            </a:r>
            <a:r>
              <a:rPr lang="en-US" i="1" dirty="0" smtClean="0"/>
              <a:t>C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Bin map </a:t>
            </a:r>
            <a:r>
              <a:rPr lang="en-US" dirty="0" smtClean="0"/>
              <a:t>of the 10 RILs.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7686" y="6488692"/>
            <a:ext cx="47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Huang, X., Q. Feng, et al, Genome Research, 2009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3566"/>
            <a:ext cx="5205496" cy="53484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558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SNP marker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1406" y="178592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ZS97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1604" y="178592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MH63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8662" y="279820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SY63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100" y="178592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1142976" y="2285992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1142976" y="3211314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57290" y="321468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7063" y="3786190"/>
            <a:ext cx="461665" cy="357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 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1142976" y="4140008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8662" y="471488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RIL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57290" y="414338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3372" y="1773784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whose genome sequence?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6169355" y="2202412"/>
            <a:ext cx="45719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29190" y="2773916"/>
            <a:ext cx="285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 coverage resequencing</a:t>
            </a:r>
          </a:p>
          <a:p>
            <a:r>
              <a:rPr lang="en-US" altLang="zh-CN" dirty="0" smtClean="0"/>
              <a:t>of parents!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and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low coverage sequencing of RILs!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58148" y="278605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ZS97(13X)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858148" y="32739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MH63(13X)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15272" y="385762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100×0.02X</a:t>
            </a:r>
            <a:endParaRPr lang="zh-CN" altLang="en-US" dirty="0" smtClean="0"/>
          </a:p>
        </p:txBody>
      </p:sp>
      <p:cxnSp>
        <p:nvCxnSpPr>
          <p:cNvPr id="25" name="肘形连接符 24"/>
          <p:cNvCxnSpPr/>
          <p:nvPr/>
        </p:nvCxnSpPr>
        <p:spPr>
          <a:xfrm rot="5400000">
            <a:off x="2393141" y="3250405"/>
            <a:ext cx="335758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28926" y="5715016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only low coverage sequencing of RILs!</a:t>
            </a:r>
            <a:endParaRPr lang="zh-CN" altLang="en-US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357686" y="635795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100×0.02X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4060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SNP marker</a:t>
            </a:r>
            <a:endParaRPr lang="zh-CN" altLang="en-US" sz="32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1428736"/>
            <a:ext cx="914400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Identifying potential SNPs without sequences of the parents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5" name="内容占位符 17"/>
          <p:cNvSpPr>
            <a:spLocks noGrp="1"/>
          </p:cNvSpPr>
          <p:nvPr>
            <p:ph sz="quarter" idx="1"/>
          </p:nvPr>
        </p:nvSpPr>
        <p:spPr>
          <a:xfrm>
            <a:off x="357158" y="2206651"/>
            <a:ext cx="4041775" cy="4437059"/>
          </a:xfrm>
          <a:ln w="3175">
            <a:solidFill>
              <a:schemeClr val="tx1"/>
            </a:solidFill>
            <a:prstDash val="dash"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Ref  </a:t>
            </a:r>
            <a:r>
              <a:rPr lang="en-US" altLang="zh-CN" sz="18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CCGAGCTAT..GCTGCCTTGC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R001 CCGAGC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     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R015 CCGAGC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   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R036 ......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....GCT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  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R057 CCGAGC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 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R062 CCGAGC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R066  CGAGC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AT.....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......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R083   GAGC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R095    AGC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AT..GCT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R116      .</a:t>
            </a:r>
            <a:r>
              <a:rPr lang="en-US" altLang="zh-CN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....GCT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R135        AT.....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......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R153          ..GCT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  <a:p>
            <a:pPr eaLnBrk="1" hangingPunct="1">
              <a:buFontTx/>
              <a:buNone/>
            </a:pP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R206              T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CCTTGC</a:t>
            </a:r>
          </a:p>
        </p:txBody>
      </p:sp>
      <p:sp>
        <p:nvSpPr>
          <p:cNvPr id="6" name="矩形 5"/>
          <p:cNvSpPr/>
          <p:nvPr/>
        </p:nvSpPr>
        <p:spPr>
          <a:xfrm>
            <a:off x="1943071" y="2214554"/>
            <a:ext cx="142875" cy="341947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27333" y="2143116"/>
            <a:ext cx="144463" cy="442912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168621" y="5448316"/>
            <a:ext cx="1800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C0000"/>
                </a:solidFill>
              </a:rPr>
              <a:t>High-quality SNP</a:t>
            </a:r>
            <a:endParaRPr lang="zh-CN" altLang="en-US" sz="1600" dirty="0">
              <a:solidFill>
                <a:srgbClr val="CC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44507" y="5734069"/>
            <a:ext cx="1698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C0000"/>
                </a:solidFill>
              </a:rPr>
              <a:t>Low-quality SNP</a:t>
            </a:r>
            <a:endParaRPr lang="zh-CN" altLang="en-US" sz="1600" dirty="0">
              <a:solidFill>
                <a:srgbClr val="CC0000"/>
              </a:solidFill>
            </a:endParaRPr>
          </a:p>
        </p:txBody>
      </p:sp>
      <p:sp>
        <p:nvSpPr>
          <p:cNvPr id="12" name="内容占位符 30"/>
          <p:cNvSpPr txBox="1">
            <a:spLocks/>
          </p:cNvSpPr>
          <p:nvPr/>
        </p:nvSpPr>
        <p:spPr>
          <a:xfrm>
            <a:off x="4714876" y="2214554"/>
            <a:ext cx="4041775" cy="307023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 total of 15,795 potential SNPs obtained from RILs in Chr05, 1.9 kb/SNP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With sequence coverage ~0.055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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for each RIL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~95% of SNP data is missing, ~1 SNP per 32kb was sequenced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Need to deal with low-quality SNPs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0694" y="6211669"/>
            <a:ext cx="364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Xie, W., Q. Feng, et al, Proc. Natl. Acad. Sci. USA, 2010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genetic map based on SNP marker</a:t>
            </a:r>
            <a:endParaRPr lang="zh-CN" altLang="en-US" sz="3200" dirty="0"/>
          </a:p>
        </p:txBody>
      </p:sp>
      <p:pic>
        <p:nvPicPr>
          <p:cNvPr id="5" name="图片 4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379"/>
            <a:ext cx="9144000" cy="3365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Xie, W., Q. Feng, et al, Proc. Natl. Acad. Sci. USA, 2010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0166" y="2631040"/>
            <a:ext cx="114300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遗传图谱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2198" y="2631040"/>
            <a:ext cx="114300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基因定位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928926" y="2825660"/>
            <a:ext cx="271464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8926" y="2071678"/>
            <a:ext cx="2571768" cy="519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phenotype data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85984" y="4857760"/>
            <a:ext cx="3857652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基因座位和标记之间的连锁关系！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基因定位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分离群体分组混合分析</a:t>
            </a:r>
            <a:endParaRPr lang="en-US" altLang="zh-CN" dirty="0" smtClean="0"/>
          </a:p>
          <a:p>
            <a:r>
              <a:rPr lang="zh-CN" altLang="en-US" dirty="0" smtClean="0">
                <a:cs typeface="Arial" charset="0"/>
              </a:rPr>
              <a:t>极端表型植株混合测序</a:t>
            </a:r>
            <a:endParaRPr lang="en-US" altLang="zh-CN" dirty="0" smtClean="0"/>
          </a:p>
          <a:p>
            <a:r>
              <a:rPr lang="zh-CN" altLang="en-US" dirty="0" smtClean="0">
                <a:cs typeface="Arial" charset="0"/>
              </a:rPr>
              <a:t>高精度基因型重组图谱</a:t>
            </a:r>
            <a:endParaRPr lang="en-US" altLang="zh-CN" dirty="0" smtClean="0">
              <a:cs typeface="Arial" charset="0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Comic Sans MS" panose="030F0702030302020204" pitchFamily="66" charset="0"/>
              </a:rPr>
              <a:t>OUTLINE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里程碑事件</a:t>
            </a:r>
            <a:endParaRPr lang="en-US" altLang="zh-CN" dirty="0" smtClean="0"/>
          </a:p>
          <a:p>
            <a:r>
              <a:rPr lang="zh-CN" altLang="en-US" dirty="0" smtClean="0"/>
              <a:t>遗传作图理论</a:t>
            </a:r>
            <a:endParaRPr lang="en-US" altLang="zh-CN" dirty="0" smtClean="0"/>
          </a:p>
          <a:p>
            <a:r>
              <a:rPr lang="zh-CN" altLang="en-US" dirty="0" smtClean="0"/>
              <a:t>遗传图谱案例</a:t>
            </a:r>
            <a:endParaRPr lang="en-US" altLang="zh-CN" dirty="0" smtClean="0"/>
          </a:p>
          <a:p>
            <a:r>
              <a:rPr lang="zh-CN" altLang="en-US" dirty="0" smtClean="0"/>
              <a:t>基因的定位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分离群体分组混合分析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357430"/>
            <a:ext cx="31527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786322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 is linked in cis to the R allele;</a:t>
            </a:r>
          </a:p>
          <a:p>
            <a:r>
              <a:rPr lang="en-US" altLang="zh-CN" dirty="0" smtClean="0"/>
              <a:t>A,C,D are unlinked to the R allele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7686" y="2500306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RFLP and RAPD markers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00232" y="6488668"/>
            <a:ext cx="71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R. W. MICHELMORE, P., AND R. V. KESSELI, Proc. Natl. Acad. Sci. USA, 1991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89972"/>
            <a:ext cx="8229600" cy="71135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分离群体分组混合分析</a:t>
            </a:r>
            <a:endParaRPr lang="en-US" altLang="zh-CN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32" y="2143116"/>
            <a:ext cx="4929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step1</a:t>
            </a:r>
            <a:r>
              <a:rPr lang="en-US" altLang="zh-CN" dirty="0" smtClean="0"/>
              <a:t>: 	use bulked DNA from extreme 	plants to identify the chromosomal 	segments likely to carry sterility vs. 	fertility alleles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643050"/>
            <a:ext cx="4284943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0" y="6488692"/>
            <a:ext cx="564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Zhang, Q., B. Z. Shen, et al, Proc. Natl. Acad. Sci. USA, 1994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3857628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可育对不育是显性的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2" y="4500570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只需要四个个体：两个亲本和两个</a:t>
            </a:r>
            <a:r>
              <a:rPr lang="en-US" altLang="zh-CN" dirty="0" smtClean="0"/>
              <a:t>	</a:t>
            </a:r>
            <a:r>
              <a:rPr lang="zh-CN" altLang="en-US" dirty="0" smtClean="0"/>
              <a:t>极端表型植株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分离群体分组混合分析</a:t>
            </a:r>
            <a:endParaRPr lang="en-US" altLang="zh-CN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32" y="1571612"/>
            <a:ext cx="86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step2</a:t>
            </a:r>
            <a:r>
              <a:rPr lang="en-US" altLang="zh-CN" dirty="0" smtClean="0"/>
              <a:t>: determine the chromosomal locations of PSGMS loci for the extremely sterile                   	individuals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571744"/>
            <a:ext cx="521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 = (N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+ N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/2)/N</a:t>
            </a:r>
          </a:p>
          <a:p>
            <a:r>
              <a:rPr lang="en-US" altLang="zh-CN" dirty="0" smtClean="0"/>
              <a:t>N: the total number of the sterile plants surveyed</a:t>
            </a:r>
          </a:p>
          <a:p>
            <a:r>
              <a:rPr lang="en-US" altLang="zh-CN" dirty="0" smtClean="0"/>
              <a:t>N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number of individuals homozygous for the </a:t>
            </a:r>
          </a:p>
          <a:p>
            <a:r>
              <a:rPr lang="en-US" altLang="zh-CN" dirty="0" smtClean="0"/>
              <a:t>       RFLP band from the fertile parent</a:t>
            </a:r>
          </a:p>
          <a:p>
            <a:r>
              <a:rPr lang="en-US" altLang="zh-CN" dirty="0" smtClean="0"/>
              <a:t>N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: the number of individuals heterozygous for bands</a:t>
            </a:r>
          </a:p>
          <a:p>
            <a:r>
              <a:rPr lang="en-US" altLang="zh-CN" dirty="0" smtClean="0"/>
              <a:t>       from the two parents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3132" y="2571762"/>
            <a:ext cx="3730900" cy="421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0" y="6488692"/>
            <a:ext cx="564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Zhang, Q., B. Z. Shen, et al, Proc. Natl. Acad. Sci. USA, 1994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cs typeface="Arial" charset="0"/>
              </a:rPr>
              <a:t>极端表型植株混合测序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cs typeface="Arial" charset="0"/>
              </a:rPr>
              <a:t>SHOREmap</a:t>
            </a:r>
            <a:r>
              <a:rPr lang="en-US" altLang="zh-CN" dirty="0" smtClean="0">
                <a:cs typeface="Arial" charset="0"/>
              </a:rPr>
              <a:t>: simultaneous mapping and mutation identification by deep sequencing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population</a:t>
            </a:r>
            <a:endParaRPr lang="en-US" altLang="zh-CN" baseline="-2500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Bulk segregant analysis (BSA)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Deep sequencing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Software package SHOREmap (http://www.1001genomes.org/software/shoremap.html)</a:t>
            </a:r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4411663" y="6410325"/>
            <a:ext cx="4660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/>
              <a:t>Schneeberger, Ossowski, </a:t>
            </a:r>
            <a:r>
              <a:rPr lang="en-US" altLang="zh-CN" sz="1400" i="1" dirty="0"/>
              <a:t>et al</a:t>
            </a:r>
            <a:r>
              <a:rPr lang="en-US" altLang="zh-CN" sz="1400" dirty="0"/>
              <a:t>., </a:t>
            </a:r>
            <a:r>
              <a:rPr lang="en-US" altLang="zh-CN" sz="1400" i="1" dirty="0"/>
              <a:t>Nat Methods, 2009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5" y="130175"/>
            <a:ext cx="8229600" cy="83185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cs typeface="Arial" charset="0"/>
              </a:rPr>
              <a:t>极端表型植株混合测序</a:t>
            </a:r>
            <a:endParaRPr lang="zh-CN" altLang="en-US" sz="3200" dirty="0"/>
          </a:p>
        </p:txBody>
      </p:sp>
      <p:sp>
        <p:nvSpPr>
          <p:cNvPr id="59" name="Line 109"/>
          <p:cNvSpPr>
            <a:spLocks noChangeShapeType="1"/>
          </p:cNvSpPr>
          <p:nvPr/>
        </p:nvSpPr>
        <p:spPr bwMode="auto">
          <a:xfrm>
            <a:off x="881063" y="2028825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0"/>
          <p:cNvSpPr>
            <a:spLocks noChangeShapeType="1"/>
          </p:cNvSpPr>
          <p:nvPr/>
        </p:nvSpPr>
        <p:spPr bwMode="auto">
          <a:xfrm>
            <a:off x="1033463" y="2028825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111"/>
          <p:cNvSpPr>
            <a:spLocks noChangeShapeType="1"/>
          </p:cNvSpPr>
          <p:nvPr/>
        </p:nvSpPr>
        <p:spPr bwMode="auto">
          <a:xfrm>
            <a:off x="1601788" y="2028825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12"/>
          <p:cNvSpPr>
            <a:spLocks noChangeShapeType="1"/>
          </p:cNvSpPr>
          <p:nvPr/>
        </p:nvSpPr>
        <p:spPr bwMode="auto">
          <a:xfrm>
            <a:off x="1754188" y="2028825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Rectangle 115"/>
          <p:cNvSpPr>
            <a:spLocks noChangeArrowheads="1"/>
          </p:cNvSpPr>
          <p:nvPr/>
        </p:nvSpPr>
        <p:spPr bwMode="auto">
          <a:xfrm>
            <a:off x="1101725" y="27289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MS PGothic" pitchFamily="34" charset="-128"/>
              </a:rPr>
              <a:t>X</a:t>
            </a:r>
          </a:p>
        </p:txBody>
      </p:sp>
      <p:sp>
        <p:nvSpPr>
          <p:cNvPr id="64" name="AutoShape 116"/>
          <p:cNvSpPr>
            <a:spLocks noChangeArrowheads="1"/>
          </p:cNvSpPr>
          <p:nvPr/>
        </p:nvSpPr>
        <p:spPr bwMode="auto">
          <a:xfrm>
            <a:off x="804863" y="2486025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5" name="AutoShape 117"/>
          <p:cNvSpPr>
            <a:spLocks noChangeArrowheads="1"/>
          </p:cNvSpPr>
          <p:nvPr/>
        </p:nvSpPr>
        <p:spPr bwMode="auto">
          <a:xfrm>
            <a:off x="957263" y="2486025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" name="Rectangle 113"/>
          <p:cNvSpPr>
            <a:spLocks noChangeArrowheads="1"/>
          </p:cNvSpPr>
          <p:nvPr/>
        </p:nvSpPr>
        <p:spPr bwMode="auto">
          <a:xfrm>
            <a:off x="606425" y="4238625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MS PGothic" pitchFamily="34" charset="-128"/>
              </a:rPr>
              <a:t>Col</a:t>
            </a:r>
          </a:p>
        </p:txBody>
      </p:sp>
      <p:sp>
        <p:nvSpPr>
          <p:cNvPr id="67" name="Rectangle 114"/>
          <p:cNvSpPr>
            <a:spLocks noChangeArrowheads="1"/>
          </p:cNvSpPr>
          <p:nvPr/>
        </p:nvSpPr>
        <p:spPr bwMode="auto">
          <a:xfrm>
            <a:off x="1352550" y="4238625"/>
            <a:ext cx="62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MS PGothic" pitchFamily="34" charset="-128"/>
              </a:rPr>
              <a:t>Ler</a:t>
            </a:r>
          </a:p>
        </p:txBody>
      </p:sp>
      <p:sp>
        <p:nvSpPr>
          <p:cNvPr id="106" name="AutoShape 142"/>
          <p:cNvSpPr>
            <a:spLocks noChangeArrowheads="1"/>
          </p:cNvSpPr>
          <p:nvPr/>
        </p:nvSpPr>
        <p:spPr bwMode="auto">
          <a:xfrm>
            <a:off x="2000250" y="2874963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143"/>
          <p:cNvSpPr>
            <a:spLocks noChangeShapeType="1"/>
          </p:cNvSpPr>
          <p:nvPr/>
        </p:nvSpPr>
        <p:spPr bwMode="auto">
          <a:xfrm>
            <a:off x="2755900" y="2036763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Line 144"/>
          <p:cNvSpPr>
            <a:spLocks noChangeShapeType="1"/>
          </p:cNvSpPr>
          <p:nvPr/>
        </p:nvSpPr>
        <p:spPr bwMode="auto">
          <a:xfrm>
            <a:off x="2908300" y="2036763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AutoShape 155"/>
          <p:cNvSpPr>
            <a:spLocks noChangeArrowheads="1"/>
          </p:cNvSpPr>
          <p:nvPr/>
        </p:nvSpPr>
        <p:spPr bwMode="auto">
          <a:xfrm>
            <a:off x="2679700" y="2493963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0" name="Line 145"/>
          <p:cNvSpPr>
            <a:spLocks noChangeShapeType="1"/>
          </p:cNvSpPr>
          <p:nvPr/>
        </p:nvSpPr>
        <p:spPr bwMode="auto">
          <a:xfrm>
            <a:off x="3343275" y="2036763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Line 146"/>
          <p:cNvSpPr>
            <a:spLocks noChangeShapeType="1"/>
          </p:cNvSpPr>
          <p:nvPr/>
        </p:nvSpPr>
        <p:spPr bwMode="auto">
          <a:xfrm>
            <a:off x="3495675" y="2036763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147"/>
          <p:cNvSpPr>
            <a:spLocks noChangeShapeType="1"/>
          </p:cNvSpPr>
          <p:nvPr/>
        </p:nvSpPr>
        <p:spPr bwMode="auto">
          <a:xfrm>
            <a:off x="3930650" y="2036763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Line 148"/>
          <p:cNvSpPr>
            <a:spLocks noChangeShapeType="1"/>
          </p:cNvSpPr>
          <p:nvPr/>
        </p:nvSpPr>
        <p:spPr bwMode="auto">
          <a:xfrm>
            <a:off x="4083050" y="2036763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Line 149"/>
          <p:cNvSpPr>
            <a:spLocks noChangeShapeType="1"/>
          </p:cNvSpPr>
          <p:nvPr/>
        </p:nvSpPr>
        <p:spPr bwMode="auto">
          <a:xfrm>
            <a:off x="4518025" y="2036763"/>
            <a:ext cx="0" cy="2057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150"/>
          <p:cNvSpPr>
            <a:spLocks noChangeShapeType="1"/>
          </p:cNvSpPr>
          <p:nvPr/>
        </p:nvSpPr>
        <p:spPr bwMode="auto">
          <a:xfrm>
            <a:off x="4670425" y="2036763"/>
            <a:ext cx="0" cy="2057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AutoShape 156"/>
          <p:cNvSpPr>
            <a:spLocks noChangeArrowheads="1"/>
          </p:cNvSpPr>
          <p:nvPr/>
        </p:nvSpPr>
        <p:spPr bwMode="auto">
          <a:xfrm>
            <a:off x="3267075" y="2493963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7" name="AutoShape 157"/>
          <p:cNvSpPr>
            <a:spLocks noChangeArrowheads="1"/>
          </p:cNvSpPr>
          <p:nvPr/>
        </p:nvSpPr>
        <p:spPr bwMode="auto">
          <a:xfrm>
            <a:off x="3854450" y="2493963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8" name="AutoShape 158"/>
          <p:cNvSpPr>
            <a:spLocks noChangeArrowheads="1"/>
          </p:cNvSpPr>
          <p:nvPr/>
        </p:nvSpPr>
        <p:spPr bwMode="auto">
          <a:xfrm>
            <a:off x="4441825" y="2493963"/>
            <a:ext cx="152400" cy="144463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9" name="Rectangle 141"/>
          <p:cNvSpPr>
            <a:spLocks noChangeArrowheads="1"/>
          </p:cNvSpPr>
          <p:nvPr/>
        </p:nvSpPr>
        <p:spPr bwMode="auto">
          <a:xfrm>
            <a:off x="3502025" y="4246563"/>
            <a:ext cx="539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dirty="0">
                <a:ea typeface="MS PGothic" pitchFamily="34" charset="-128"/>
              </a:rPr>
              <a:t>F1</a:t>
            </a:r>
          </a:p>
        </p:txBody>
      </p:sp>
      <p:grpSp>
        <p:nvGrpSpPr>
          <p:cNvPr id="120" name="组合 121"/>
          <p:cNvGrpSpPr>
            <a:grpSpLocks/>
          </p:cNvGrpSpPr>
          <p:nvPr/>
        </p:nvGrpSpPr>
        <p:grpSpPr bwMode="auto">
          <a:xfrm>
            <a:off x="4967288" y="2047875"/>
            <a:ext cx="2819400" cy="2667000"/>
            <a:chOff x="4967310" y="804863"/>
            <a:chExt cx="2819400" cy="2667000"/>
          </a:xfrm>
        </p:grpSpPr>
        <p:sp>
          <p:nvSpPr>
            <p:cNvPr id="121" name="Rectangle 73"/>
            <p:cNvSpPr>
              <a:spLocks noChangeArrowheads="1"/>
            </p:cNvSpPr>
            <p:nvPr/>
          </p:nvSpPr>
          <p:spPr bwMode="auto">
            <a:xfrm>
              <a:off x="6467498" y="3014663"/>
              <a:ext cx="5397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ea typeface="MS PGothic" pitchFamily="34" charset="-128"/>
                </a:rPr>
                <a:t>F2</a:t>
              </a:r>
            </a:p>
          </p:txBody>
        </p:sp>
        <p:sp>
          <p:nvSpPr>
            <p:cNvPr id="122" name="AutoShape 74"/>
            <p:cNvSpPr>
              <a:spLocks noChangeArrowheads="1"/>
            </p:cNvSpPr>
            <p:nvPr/>
          </p:nvSpPr>
          <p:spPr bwMode="auto">
            <a:xfrm>
              <a:off x="4967310" y="1643063"/>
              <a:ext cx="381000" cy="228600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" name="Line 75"/>
            <p:cNvSpPr>
              <a:spLocks noChangeShapeType="1"/>
            </p:cNvSpPr>
            <p:nvPr/>
          </p:nvSpPr>
          <p:spPr bwMode="auto">
            <a:xfrm>
              <a:off x="5729310" y="804863"/>
              <a:ext cx="0" cy="4572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76"/>
            <p:cNvSpPr>
              <a:spLocks noChangeShapeType="1"/>
            </p:cNvSpPr>
            <p:nvPr/>
          </p:nvSpPr>
          <p:spPr bwMode="auto">
            <a:xfrm>
              <a:off x="5729310" y="1262063"/>
              <a:ext cx="0" cy="10668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77"/>
            <p:cNvSpPr>
              <a:spLocks noChangeShapeType="1"/>
            </p:cNvSpPr>
            <p:nvPr/>
          </p:nvSpPr>
          <p:spPr bwMode="auto">
            <a:xfrm>
              <a:off x="5729310" y="2328863"/>
              <a:ext cx="0" cy="5334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78"/>
            <p:cNvSpPr>
              <a:spLocks noChangeShapeType="1"/>
            </p:cNvSpPr>
            <p:nvPr/>
          </p:nvSpPr>
          <p:spPr bwMode="auto">
            <a:xfrm>
              <a:off x="5881710" y="804863"/>
              <a:ext cx="0" cy="685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79"/>
            <p:cNvSpPr>
              <a:spLocks noChangeShapeType="1"/>
            </p:cNvSpPr>
            <p:nvPr/>
          </p:nvSpPr>
          <p:spPr bwMode="auto">
            <a:xfrm>
              <a:off x="5881710" y="1490663"/>
              <a:ext cx="0" cy="13716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Line 80"/>
            <p:cNvSpPr>
              <a:spLocks noChangeShapeType="1"/>
            </p:cNvSpPr>
            <p:nvPr/>
          </p:nvSpPr>
          <p:spPr bwMode="auto">
            <a:xfrm>
              <a:off x="6338910" y="804863"/>
              <a:ext cx="0" cy="4572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" name="Line 81"/>
            <p:cNvSpPr>
              <a:spLocks noChangeShapeType="1"/>
            </p:cNvSpPr>
            <p:nvPr/>
          </p:nvSpPr>
          <p:spPr bwMode="auto">
            <a:xfrm>
              <a:off x="6338910" y="1262063"/>
              <a:ext cx="0" cy="10668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Line 82"/>
            <p:cNvSpPr>
              <a:spLocks noChangeShapeType="1"/>
            </p:cNvSpPr>
            <p:nvPr/>
          </p:nvSpPr>
          <p:spPr bwMode="auto">
            <a:xfrm>
              <a:off x="6338910" y="2328863"/>
              <a:ext cx="0" cy="5334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Line 83"/>
            <p:cNvSpPr>
              <a:spLocks noChangeShapeType="1"/>
            </p:cNvSpPr>
            <p:nvPr/>
          </p:nvSpPr>
          <p:spPr bwMode="auto">
            <a:xfrm>
              <a:off x="6491310" y="804863"/>
              <a:ext cx="0" cy="6858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Line 84"/>
            <p:cNvSpPr>
              <a:spLocks noChangeShapeType="1"/>
            </p:cNvSpPr>
            <p:nvPr/>
          </p:nvSpPr>
          <p:spPr bwMode="auto">
            <a:xfrm>
              <a:off x="6491310" y="1490663"/>
              <a:ext cx="0" cy="13716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Line 85"/>
            <p:cNvSpPr>
              <a:spLocks noChangeShapeType="1"/>
            </p:cNvSpPr>
            <p:nvPr/>
          </p:nvSpPr>
          <p:spPr bwMode="auto">
            <a:xfrm>
              <a:off x="7024710" y="804863"/>
              <a:ext cx="0" cy="4572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86"/>
            <p:cNvSpPr>
              <a:spLocks noChangeShapeType="1"/>
            </p:cNvSpPr>
            <p:nvPr/>
          </p:nvSpPr>
          <p:spPr bwMode="auto">
            <a:xfrm>
              <a:off x="7024710" y="1262063"/>
              <a:ext cx="0" cy="1066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87"/>
            <p:cNvSpPr>
              <a:spLocks noChangeShapeType="1"/>
            </p:cNvSpPr>
            <p:nvPr/>
          </p:nvSpPr>
          <p:spPr bwMode="auto">
            <a:xfrm>
              <a:off x="7024710" y="2328863"/>
              <a:ext cx="0" cy="5334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Line 88"/>
            <p:cNvSpPr>
              <a:spLocks noChangeShapeType="1"/>
            </p:cNvSpPr>
            <p:nvPr/>
          </p:nvSpPr>
          <p:spPr bwMode="auto">
            <a:xfrm>
              <a:off x="7177110" y="804863"/>
              <a:ext cx="0" cy="685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Line 89"/>
            <p:cNvSpPr>
              <a:spLocks noChangeShapeType="1"/>
            </p:cNvSpPr>
            <p:nvPr/>
          </p:nvSpPr>
          <p:spPr bwMode="auto">
            <a:xfrm>
              <a:off x="7177110" y="1490663"/>
              <a:ext cx="0" cy="13716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90"/>
            <p:cNvSpPr>
              <a:spLocks noChangeShapeType="1"/>
            </p:cNvSpPr>
            <p:nvPr/>
          </p:nvSpPr>
          <p:spPr bwMode="auto">
            <a:xfrm>
              <a:off x="7634310" y="804863"/>
              <a:ext cx="0" cy="4572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91"/>
            <p:cNvSpPr>
              <a:spLocks noChangeShapeType="1"/>
            </p:cNvSpPr>
            <p:nvPr/>
          </p:nvSpPr>
          <p:spPr bwMode="auto">
            <a:xfrm>
              <a:off x="7634310" y="1262063"/>
              <a:ext cx="0" cy="1066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92"/>
            <p:cNvSpPr>
              <a:spLocks noChangeShapeType="1"/>
            </p:cNvSpPr>
            <p:nvPr/>
          </p:nvSpPr>
          <p:spPr bwMode="auto">
            <a:xfrm>
              <a:off x="7634310" y="2328863"/>
              <a:ext cx="0" cy="5334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Line 93"/>
            <p:cNvSpPr>
              <a:spLocks noChangeShapeType="1"/>
            </p:cNvSpPr>
            <p:nvPr/>
          </p:nvSpPr>
          <p:spPr bwMode="auto">
            <a:xfrm>
              <a:off x="7786710" y="804863"/>
              <a:ext cx="0" cy="6858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" name="Line 94"/>
            <p:cNvSpPr>
              <a:spLocks noChangeShapeType="1"/>
            </p:cNvSpPr>
            <p:nvPr/>
          </p:nvSpPr>
          <p:spPr bwMode="auto">
            <a:xfrm>
              <a:off x="7786710" y="1490663"/>
              <a:ext cx="0" cy="13716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" name="AutoShape 113"/>
            <p:cNvSpPr>
              <a:spLocks noChangeArrowheads="1"/>
            </p:cNvSpPr>
            <p:nvPr/>
          </p:nvSpPr>
          <p:spPr bwMode="auto">
            <a:xfrm>
              <a:off x="6942160" y="1270001"/>
              <a:ext cx="152400" cy="144462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4" name="AutoShape 114"/>
            <p:cNvSpPr>
              <a:spLocks noChangeArrowheads="1"/>
            </p:cNvSpPr>
            <p:nvPr/>
          </p:nvSpPr>
          <p:spPr bwMode="auto">
            <a:xfrm>
              <a:off x="7094560" y="1270001"/>
              <a:ext cx="152400" cy="144462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5" name="AutoShape 115"/>
            <p:cNvSpPr>
              <a:spLocks noChangeArrowheads="1"/>
            </p:cNvSpPr>
            <p:nvPr/>
          </p:nvSpPr>
          <p:spPr bwMode="auto">
            <a:xfrm>
              <a:off x="7551760" y="1262063"/>
              <a:ext cx="152400" cy="1444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6" name="AutoShape 116"/>
            <p:cNvSpPr>
              <a:spLocks noChangeArrowheads="1"/>
            </p:cNvSpPr>
            <p:nvPr/>
          </p:nvSpPr>
          <p:spPr bwMode="auto">
            <a:xfrm>
              <a:off x="5799160" y="1262063"/>
              <a:ext cx="152400" cy="1444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47" name="Text Box 24"/>
          <p:cNvSpPr txBox="1">
            <a:spLocks noChangeArrowheads="1"/>
          </p:cNvSpPr>
          <p:nvPr/>
        </p:nvSpPr>
        <p:spPr bwMode="auto">
          <a:xfrm>
            <a:off x="4411663" y="6410325"/>
            <a:ext cx="4660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/>
              <a:t>Schneeberger, Ossowski, </a:t>
            </a:r>
            <a:r>
              <a:rPr lang="en-US" altLang="zh-CN" sz="1400" i="1" dirty="0"/>
              <a:t>et al</a:t>
            </a:r>
            <a:r>
              <a:rPr lang="en-US" altLang="zh-CN" sz="1400" dirty="0"/>
              <a:t>., </a:t>
            </a:r>
            <a:r>
              <a:rPr lang="en-US" altLang="zh-CN" sz="1400" i="1" dirty="0"/>
              <a:t>Nat Methods, 2009</a:t>
            </a:r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2015"/>
            <a:ext cx="8229600" cy="77809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cs typeface="Arial" charset="0"/>
              </a:rPr>
              <a:t>极端表型植株混合测序</a:t>
            </a:r>
            <a:endParaRPr lang="zh-CN" altLang="en-US" sz="3200" dirty="0"/>
          </a:p>
        </p:txBody>
      </p:sp>
      <p:sp>
        <p:nvSpPr>
          <p:cNvPr id="4" name="AutoShape 98"/>
          <p:cNvSpPr>
            <a:spLocks noChangeArrowheads="1"/>
          </p:cNvSpPr>
          <p:nvPr/>
        </p:nvSpPr>
        <p:spPr bwMode="auto">
          <a:xfrm>
            <a:off x="1384300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101"/>
          <p:cNvSpPr>
            <a:spLocks noChangeArrowheads="1"/>
          </p:cNvSpPr>
          <p:nvPr/>
        </p:nvSpPr>
        <p:spPr bwMode="auto">
          <a:xfrm>
            <a:off x="1979613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102"/>
          <p:cNvSpPr>
            <a:spLocks noChangeArrowheads="1"/>
          </p:cNvSpPr>
          <p:nvPr/>
        </p:nvSpPr>
        <p:spPr bwMode="auto">
          <a:xfrm>
            <a:off x="2574925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103"/>
          <p:cNvSpPr>
            <a:spLocks noChangeArrowheads="1"/>
          </p:cNvSpPr>
          <p:nvPr/>
        </p:nvSpPr>
        <p:spPr bwMode="auto">
          <a:xfrm>
            <a:off x="3170238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104"/>
          <p:cNvSpPr>
            <a:spLocks noChangeArrowheads="1"/>
          </p:cNvSpPr>
          <p:nvPr/>
        </p:nvSpPr>
        <p:spPr bwMode="auto">
          <a:xfrm>
            <a:off x="3765550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105"/>
          <p:cNvSpPr>
            <a:spLocks noChangeArrowheads="1"/>
          </p:cNvSpPr>
          <p:nvPr/>
        </p:nvSpPr>
        <p:spPr bwMode="auto">
          <a:xfrm>
            <a:off x="4362450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106"/>
          <p:cNvSpPr>
            <a:spLocks noChangeArrowheads="1"/>
          </p:cNvSpPr>
          <p:nvPr/>
        </p:nvSpPr>
        <p:spPr bwMode="auto">
          <a:xfrm>
            <a:off x="4957763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07"/>
          <p:cNvSpPr>
            <a:spLocks noChangeArrowheads="1"/>
          </p:cNvSpPr>
          <p:nvPr/>
        </p:nvSpPr>
        <p:spPr bwMode="auto">
          <a:xfrm>
            <a:off x="5553075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08"/>
          <p:cNvSpPr>
            <a:spLocks noChangeArrowheads="1"/>
          </p:cNvSpPr>
          <p:nvPr/>
        </p:nvSpPr>
        <p:spPr bwMode="auto">
          <a:xfrm>
            <a:off x="6148388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09"/>
          <p:cNvSpPr>
            <a:spLocks noChangeArrowheads="1"/>
          </p:cNvSpPr>
          <p:nvPr/>
        </p:nvSpPr>
        <p:spPr bwMode="auto">
          <a:xfrm>
            <a:off x="6743700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110"/>
          <p:cNvSpPr>
            <a:spLocks noChangeArrowheads="1"/>
          </p:cNvSpPr>
          <p:nvPr/>
        </p:nvSpPr>
        <p:spPr bwMode="auto">
          <a:xfrm>
            <a:off x="7340600" y="1801813"/>
            <a:ext cx="406400" cy="3657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1990725" y="1855788"/>
          <a:ext cx="2300288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Worksheet" r:id="rId3" imgW="3901440" imgH="6102096" progId="Excel.Sheet.8">
                  <p:embed/>
                </p:oleObj>
              </mc:Choice>
              <mc:Fallback>
                <p:oleObj name="Worksheet" r:id="rId3" imgW="3901440" imgH="6102096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5" y="1855788"/>
                        <a:ext cx="2300288" cy="359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292725" y="1855788"/>
          <a:ext cx="2300288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Worksheet" r:id="rId5" imgW="3901440" imgH="6102096" progId="Excel.Sheet.8">
                  <p:embed/>
                </p:oleObj>
              </mc:Choice>
              <mc:Fallback>
                <p:oleObj name="Worksheet" r:id="rId5" imgW="3901440" imgH="6102096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855788"/>
                        <a:ext cx="2300288" cy="359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9"/>
          <p:cNvGrpSpPr>
            <a:grpSpLocks/>
          </p:cNvGrpSpPr>
          <p:nvPr/>
        </p:nvGrpSpPr>
        <p:grpSpPr bwMode="auto">
          <a:xfrm>
            <a:off x="1716088" y="2312988"/>
            <a:ext cx="5959475" cy="144462"/>
            <a:chOff x="1716088" y="2312988"/>
            <a:chExt cx="5959475" cy="144463"/>
          </a:xfrm>
        </p:grpSpPr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1917700" y="2339975"/>
              <a:ext cx="5757863" cy="104775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AutoShape 29"/>
            <p:cNvSpPr>
              <a:spLocks noChangeArrowheads="1"/>
            </p:cNvSpPr>
            <p:nvPr/>
          </p:nvSpPr>
          <p:spPr bwMode="auto">
            <a:xfrm>
              <a:off x="1716088" y="2312988"/>
              <a:ext cx="152400" cy="144463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4411663" y="6410325"/>
            <a:ext cx="4660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/>
              <a:t>Schneeberger, Ossowski, </a:t>
            </a:r>
            <a:r>
              <a:rPr lang="en-US" altLang="zh-CN" sz="1400" i="1" dirty="0"/>
              <a:t>et al</a:t>
            </a:r>
            <a:r>
              <a:rPr lang="en-US" altLang="zh-CN" sz="1400" dirty="0"/>
              <a:t>., </a:t>
            </a:r>
            <a:r>
              <a:rPr lang="en-US" altLang="zh-CN" sz="1400" i="1" dirty="0"/>
              <a:t>Nat Methods, 2009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4272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cs typeface="Arial" charset="0"/>
              </a:rPr>
              <a:t>高精度基因型重组图谱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32" y="156685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ZS97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156685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MH63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10" y="220979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SY63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348" y="156685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882943" y="1924046"/>
            <a:ext cx="45719" cy="216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857224" y="2622912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38" y="2626284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1311" y="3197788"/>
            <a:ext cx="461665" cy="357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 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857224" y="3551606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2910" y="412648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241RILs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1538" y="355497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857224" y="4563880"/>
            <a:ext cx="45719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2910" y="512661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210RILs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14414" y="463869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redundant, heterozygous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4731" y="1340400"/>
            <a:ext cx="538722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995880"/>
            <a:ext cx="44481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429224" y="648866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Yu, H., W. Xie, et al, PLoS ONE, 2011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4449"/>
            <a:ext cx="8715139" cy="56769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5889" y="35913"/>
            <a:ext cx="238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QTL scanning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3654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5116"/>
            <a:ext cx="8229600" cy="634082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cs typeface="Arial" charset="0"/>
              </a:rPr>
              <a:t>高精度基因型重组图谱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20" y="4547411"/>
            <a:ext cx="8882136" cy="191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052736"/>
            <a:ext cx="3316575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292080" y="2852936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Yu, H., W. Xie, et al, PLoS ONE, 2011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7876190" cy="24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0" y="3356992"/>
            <a:ext cx="4583654" cy="2704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717032"/>
            <a:ext cx="4054507" cy="15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63894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里程碑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遗传分离定律和自由组合定律</a:t>
            </a:r>
            <a:endParaRPr lang="en-US" altLang="zh-CN" dirty="0" smtClean="0"/>
          </a:p>
          <a:p>
            <a:r>
              <a:rPr lang="zh-CN" altLang="en-US" dirty="0" smtClean="0"/>
              <a:t>遗传连锁定律</a:t>
            </a:r>
            <a:endParaRPr lang="en-US" altLang="zh-CN" dirty="0" smtClean="0"/>
          </a:p>
          <a:p>
            <a:r>
              <a:rPr lang="zh-CN" altLang="en-US" dirty="0" smtClean="0"/>
              <a:t>第一张遗传图谱</a:t>
            </a:r>
            <a:endParaRPr lang="en-US" altLang="zh-CN" dirty="0" smtClean="0"/>
          </a:p>
          <a:p>
            <a:r>
              <a:rPr lang="zh-CN" altLang="en-US" dirty="0" smtClean="0"/>
              <a:t>第一张分子标记遗传图谱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1" y="607704"/>
            <a:ext cx="8552381" cy="23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1" y="3688999"/>
            <a:ext cx="7424090" cy="19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" y="538068"/>
            <a:ext cx="8466667" cy="20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6" y="3265713"/>
            <a:ext cx="6333333" cy="20571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4365" y="5691990"/>
            <a:ext cx="8466667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/>
              <a:t>https://mp.weixin.qq.com/s?__biz=MzI1MjU5MjMzNA%3D%3D&amp;mid=2247484268&amp;idx=1&amp;sn=18c9b720fbe5fec1522960de33b831fd&amp;scene=45#wechat_redirect</a:t>
            </a:r>
            <a:endParaRPr lang="zh-CN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6743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81000" y="116632"/>
            <a:ext cx="8153400" cy="694714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SNP</a:t>
            </a:r>
            <a:r>
              <a:rPr lang="zh-CN" altLang="en-US" sz="3200" dirty="0" smtClean="0"/>
              <a:t>数据处理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50401" y="1743236"/>
            <a:ext cx="232627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/>
              <a:t>Raw data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5404296</a:t>
            </a:r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1962302" y="2283154"/>
            <a:ext cx="147412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/>
              <a:t>QUAL</a:t>
            </a:r>
            <a:r>
              <a:rPr lang="en-US" altLang="zh-CN" sz="1800" dirty="0"/>
              <a:t> ≥ </a:t>
            </a:r>
            <a:r>
              <a:rPr lang="en-US" altLang="zh-CN" sz="1800" dirty="0" smtClean="0"/>
              <a:t>200</a:t>
            </a:r>
            <a:endParaRPr lang="zh-CN" altLang="en-US" sz="1800" dirty="0"/>
          </a:p>
        </p:txBody>
      </p:sp>
      <p:sp>
        <p:nvSpPr>
          <p:cNvPr id="7" name="矩形 6"/>
          <p:cNvSpPr/>
          <p:nvPr/>
        </p:nvSpPr>
        <p:spPr>
          <a:xfrm>
            <a:off x="672366" y="2848335"/>
            <a:ext cx="108234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4863252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1754714" y="3228890"/>
            <a:ext cx="221092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16CP27</a:t>
            </a:r>
            <a:r>
              <a:rPr lang="zh-CN" altLang="en-US" sz="1800" dirty="0"/>
              <a:t>和</a:t>
            </a:r>
            <a:r>
              <a:rPr lang="en-US" altLang="zh-CN" sz="1800" dirty="0" smtClean="0"/>
              <a:t>9311</a:t>
            </a:r>
            <a:r>
              <a:rPr lang="zh-CN" altLang="en-US" sz="1800" dirty="0" smtClean="0"/>
              <a:t>纯合</a:t>
            </a:r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72366" y="3661059"/>
            <a:ext cx="108234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4230727</a:t>
            </a:r>
            <a:endParaRPr lang="zh-CN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1754714" y="4159851"/>
            <a:ext cx="26725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16CP27</a:t>
            </a:r>
            <a:r>
              <a:rPr lang="zh-CN" altLang="en-US" sz="1800" dirty="0"/>
              <a:t>和</a:t>
            </a:r>
            <a:r>
              <a:rPr lang="en-US" altLang="zh-CN" sz="1800" dirty="0" smtClean="0"/>
              <a:t>9311</a:t>
            </a:r>
            <a:r>
              <a:rPr lang="zh-CN" altLang="en-US" sz="1800" dirty="0" smtClean="0"/>
              <a:t>有多态性</a:t>
            </a:r>
            <a:endParaRPr lang="zh-CN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736486" y="4439412"/>
            <a:ext cx="95410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769100</a:t>
            </a:r>
            <a:endParaRPr lang="zh-CN" alt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736485" y="5462714"/>
            <a:ext cx="95410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369558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62302" y="5022574"/>
            <a:ext cx="42049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p1</a:t>
            </a:r>
            <a:r>
              <a:rPr lang="en-US" altLang="zh-CN" sz="1800" dirty="0"/>
              <a:t> ≥ </a:t>
            </a:r>
            <a:r>
              <a:rPr lang="en-US" altLang="zh-CN" sz="1800" dirty="0" smtClean="0"/>
              <a:t>3 &amp; p2</a:t>
            </a:r>
            <a:r>
              <a:rPr lang="en-US" altLang="zh-CN" sz="1800" dirty="0"/>
              <a:t> ≥ </a:t>
            </a:r>
            <a:r>
              <a:rPr lang="en-US" altLang="zh-CN" sz="1800" dirty="0" smtClean="0"/>
              <a:t>3 &amp; b1</a:t>
            </a:r>
            <a:r>
              <a:rPr lang="en-US" altLang="zh-CN" sz="1800" dirty="0"/>
              <a:t> ≥ </a:t>
            </a:r>
            <a:r>
              <a:rPr lang="en-US" altLang="zh-CN" sz="1800" dirty="0" smtClean="0"/>
              <a:t>4 &amp; b2</a:t>
            </a:r>
            <a:r>
              <a:rPr lang="en-US" altLang="zh-CN" sz="1800" dirty="0"/>
              <a:t> ≥ </a:t>
            </a:r>
            <a:r>
              <a:rPr lang="en-US" altLang="zh-CN" sz="1800" dirty="0" smtClean="0"/>
              <a:t>4</a:t>
            </a:r>
          </a:p>
          <a:p>
            <a:r>
              <a:rPr lang="en-US" altLang="zh-CN" sz="1800" dirty="0"/>
              <a:t>p</a:t>
            </a:r>
            <a:r>
              <a:rPr lang="en-US" altLang="zh-CN" sz="1800" dirty="0" smtClean="0"/>
              <a:t>1 ≤ 60 &amp; p2</a:t>
            </a:r>
            <a:r>
              <a:rPr lang="en-US" altLang="zh-CN" sz="1800" dirty="0"/>
              <a:t> ≤ </a:t>
            </a:r>
            <a:r>
              <a:rPr lang="en-US" altLang="zh-CN" sz="1800" dirty="0" smtClean="0"/>
              <a:t>60 &amp; b1</a:t>
            </a:r>
            <a:r>
              <a:rPr lang="en-US" altLang="zh-CN" sz="1800" dirty="0"/>
              <a:t> ≤ </a:t>
            </a:r>
            <a:r>
              <a:rPr lang="en-US" altLang="zh-CN" sz="1800" dirty="0" smtClean="0"/>
              <a:t>60 &amp; b2</a:t>
            </a:r>
            <a:r>
              <a:rPr lang="en-US" altLang="zh-CN" sz="1800" dirty="0"/>
              <a:t> ≤ </a:t>
            </a:r>
            <a:r>
              <a:rPr lang="en-US" altLang="zh-CN" sz="1800" dirty="0" smtClean="0"/>
              <a:t>60</a:t>
            </a:r>
            <a:endParaRPr lang="zh-CN" altLang="en-US" sz="1800" dirty="0"/>
          </a:p>
        </p:txBody>
      </p: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 bwMode="auto">
          <a:xfrm>
            <a:off x="1213540" y="2057168"/>
            <a:ext cx="0" cy="79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1217336" y="3135745"/>
            <a:ext cx="0" cy="50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>
            <a:off x="1208253" y="3907851"/>
            <a:ext cx="0" cy="50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endCxn id="12" idx="0"/>
          </p:cNvCxnSpPr>
          <p:nvPr/>
        </p:nvCxnSpPr>
        <p:spPr bwMode="auto">
          <a:xfrm>
            <a:off x="1208253" y="4753344"/>
            <a:ext cx="5286" cy="7093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4367904" y="134590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##FORMAT=&lt;ID=</a:t>
            </a:r>
            <a:r>
              <a:rPr lang="zh-CN" altLang="en-US" sz="1600" dirty="0">
                <a:solidFill>
                  <a:srgbClr val="FF0000"/>
                </a:solidFill>
              </a:rPr>
              <a:t>AD</a:t>
            </a:r>
            <a:r>
              <a:rPr lang="zh-CN" altLang="en-US" sz="1600" dirty="0"/>
              <a:t>,Number=R,Type=Integer,Description="Allelic depths for the ref and alt alleles in the order listed"&gt;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00" y="2858679"/>
            <a:ext cx="5009524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5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685876"/>
            <a:ext cx="7554949" cy="1399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26" y="2523141"/>
            <a:ext cx="7478694" cy="31907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2665" y="5950039"/>
            <a:ext cx="279762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Window: 500kb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058877" y="5950038"/>
            <a:ext cx="2204450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Step: </a:t>
            </a:r>
            <a:r>
              <a:rPr lang="en-US" altLang="zh-CN" sz="2800" dirty="0"/>
              <a:t>1</a:t>
            </a:r>
            <a:r>
              <a:rPr lang="en-US" altLang="zh-CN" sz="2800" dirty="0" smtClean="0"/>
              <a:t>00kb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8145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5345056" cy="66247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27784" y="5445224"/>
            <a:ext cx="28803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0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23728" y="2780928"/>
            <a:ext cx="480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</a:t>
            </a:r>
            <a:r>
              <a:rPr lang="zh-CN" altLang="en-US" sz="3200" dirty="0" smtClean="0"/>
              <a:t>测验用于</a:t>
            </a:r>
            <a:r>
              <a:rPr lang="en-US" altLang="zh-CN" sz="3200" dirty="0" smtClean="0"/>
              <a:t>RIL</a:t>
            </a:r>
            <a:r>
              <a:rPr lang="zh-CN" altLang="en-US" sz="3200" dirty="0" smtClean="0"/>
              <a:t>群体</a:t>
            </a:r>
            <a:r>
              <a:rPr lang="en-US" altLang="zh-CN" sz="3200" dirty="0" smtClean="0"/>
              <a:t>QTL</a:t>
            </a:r>
            <a:r>
              <a:rPr lang="zh-CN" altLang="en-US" sz="3200" dirty="0" smtClean="0"/>
              <a:t>分析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4697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723809" cy="4190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792" y="116632"/>
            <a:ext cx="4212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Genetic map of 210 RILs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1200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857096" cy="58559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792" y="116632"/>
            <a:ext cx="4212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Genetic map of 210 RILs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4920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980728"/>
            <a:ext cx="3447619" cy="50857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74189" y="188640"/>
            <a:ext cx="3898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Phenotype of </a:t>
            </a:r>
            <a:r>
              <a:rPr lang="en-US" altLang="zh-CN" sz="3200" dirty="0" smtClean="0"/>
              <a:t>210 RILs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404664"/>
            <a:ext cx="43924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setwd</a:t>
            </a:r>
            <a:r>
              <a:rPr lang="en-US" altLang="zh-CN" sz="1400" dirty="0"/>
              <a:t>("E:/jianguoyun/binQTL/real-data/RIL")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geno</a:t>
            </a:r>
            <a:r>
              <a:rPr lang="en-US" altLang="zh-CN" sz="1400" dirty="0"/>
              <a:t> &lt;- read.csv("geno.4cim.csv", head=T, as.is=T)</a:t>
            </a:r>
          </a:p>
          <a:p>
            <a:r>
              <a:rPr lang="en-US" altLang="zh-CN" sz="1400" dirty="0" err="1"/>
              <a:t>phe</a:t>
            </a:r>
            <a:r>
              <a:rPr lang="en-US" altLang="zh-CN" sz="1400" dirty="0"/>
              <a:t> &lt;- read.csv("pheRIL.csv", head=T, as.is=T)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p.val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sapply</a:t>
            </a:r>
            <a:r>
              <a:rPr lang="en-US" altLang="zh-CN" sz="1400" dirty="0"/>
              <a:t>(1:nrow(</a:t>
            </a:r>
            <a:r>
              <a:rPr lang="en-US" altLang="zh-CN" sz="1400" dirty="0" err="1"/>
              <a:t>geno</a:t>
            </a:r>
            <a:r>
              <a:rPr lang="en-US" altLang="zh-CN" sz="1400" dirty="0"/>
              <a:t>), function(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){</a:t>
            </a:r>
          </a:p>
          <a:p>
            <a:r>
              <a:rPr lang="en-US" altLang="zh-CN" sz="1400" dirty="0"/>
              <a:t> 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unlist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-c(1:3)])</a:t>
            </a:r>
          </a:p>
          <a:p>
            <a:r>
              <a:rPr lang="en-US" altLang="zh-CN" sz="1400" dirty="0"/>
              <a:t>  i.geno.0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0]</a:t>
            </a:r>
          </a:p>
          <a:p>
            <a:r>
              <a:rPr lang="en-US" altLang="zh-CN" sz="1400" dirty="0"/>
              <a:t>  i.geno.1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1]</a:t>
            </a:r>
          </a:p>
          <a:p>
            <a:r>
              <a:rPr lang="en-US" altLang="zh-CN" sz="1400" dirty="0"/>
              <a:t>  i.phe.0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names(i.geno.0)]</a:t>
            </a:r>
          </a:p>
          <a:p>
            <a:r>
              <a:rPr lang="en-US" altLang="zh-CN" sz="1400" dirty="0"/>
              <a:t>  i.phe.1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names(i.geno.1)]</a:t>
            </a:r>
          </a:p>
          <a:p>
            <a:r>
              <a:rPr lang="en-US" altLang="zh-CN" sz="1400" dirty="0"/>
              <a:t>  </a:t>
            </a:r>
            <a:r>
              <a:rPr lang="en-US" altLang="zh-CN" sz="1400" dirty="0" err="1"/>
              <a:t>i.test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t.test</a:t>
            </a:r>
            <a:r>
              <a:rPr lang="en-US" altLang="zh-CN" sz="1400" dirty="0"/>
              <a:t>(i.phe.0, i.phe.1)</a:t>
            </a:r>
          </a:p>
          <a:p>
            <a:r>
              <a:rPr lang="en-US" altLang="zh-CN" sz="1400" dirty="0"/>
              <a:t>  </a:t>
            </a:r>
            <a:r>
              <a:rPr lang="en-US" altLang="zh-CN" sz="1400" dirty="0" err="1"/>
              <a:t>i.test.p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i.test$p.value</a:t>
            </a:r>
            <a:endParaRPr lang="en-US" altLang="zh-CN" sz="1400" dirty="0"/>
          </a:p>
          <a:p>
            <a:r>
              <a:rPr lang="en-US" altLang="zh-CN" sz="1400" dirty="0"/>
              <a:t>  return(</a:t>
            </a:r>
            <a:r>
              <a:rPr lang="en-US" altLang="zh-CN" sz="1400" dirty="0" err="1"/>
              <a:t>i.test.p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})</a:t>
            </a:r>
          </a:p>
          <a:p>
            <a:endParaRPr lang="en-US" altLang="zh-CN" sz="1400" dirty="0"/>
          </a:p>
        </p:txBody>
      </p:sp>
      <p:sp>
        <p:nvSpPr>
          <p:cNvPr id="3" name="矩形 2"/>
          <p:cNvSpPr/>
          <p:nvPr/>
        </p:nvSpPr>
        <p:spPr>
          <a:xfrm>
            <a:off x="4590770" y="1196752"/>
            <a:ext cx="442908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i</a:t>
            </a:r>
            <a:r>
              <a:rPr lang="en-US" altLang="zh-CN" sz="1400" dirty="0"/>
              <a:t> &lt;- 1</a:t>
            </a:r>
          </a:p>
          <a:p>
            <a:r>
              <a:rPr lang="en-US" altLang="zh-CN" sz="1400" dirty="0" err="1"/>
              <a:t>i.geno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unlist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-c(1:3)])</a:t>
            </a:r>
          </a:p>
          <a:p>
            <a:r>
              <a:rPr lang="en-US" altLang="zh-CN" sz="1400" dirty="0"/>
              <a:t>i.geno.0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0]</a:t>
            </a:r>
          </a:p>
          <a:p>
            <a:r>
              <a:rPr lang="en-US" altLang="zh-CN" sz="1400" dirty="0"/>
              <a:t>i.geno.1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1]</a:t>
            </a:r>
          </a:p>
          <a:p>
            <a:r>
              <a:rPr lang="en-US" altLang="zh-CN" sz="1400" dirty="0"/>
              <a:t>i.phe.0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names(i.geno.0)]</a:t>
            </a:r>
          </a:p>
          <a:p>
            <a:r>
              <a:rPr lang="en-US" altLang="zh-CN" sz="1400" dirty="0"/>
              <a:t>i.phe.1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names(i.geno.1)]</a:t>
            </a:r>
          </a:p>
          <a:p>
            <a:r>
              <a:rPr lang="en-US" altLang="zh-CN" sz="1400" dirty="0" err="1"/>
              <a:t>i.test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t.test</a:t>
            </a:r>
            <a:r>
              <a:rPr lang="en-US" altLang="zh-CN" sz="1400" dirty="0"/>
              <a:t>(i.phe.0, i.phe.1)</a:t>
            </a:r>
          </a:p>
          <a:p>
            <a:r>
              <a:rPr lang="en-US" altLang="zh-CN" sz="1400" dirty="0" err="1"/>
              <a:t>i.test.p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i.test$p.value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i</a:t>
            </a:r>
            <a:r>
              <a:rPr lang="en-US" altLang="zh-CN" sz="1400" dirty="0"/>
              <a:t> &lt;- 439</a:t>
            </a:r>
          </a:p>
          <a:p>
            <a:r>
              <a:rPr lang="en-US" altLang="zh-CN" sz="1400" dirty="0" err="1"/>
              <a:t>i.geno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unlist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, -c(1:3)])</a:t>
            </a:r>
          </a:p>
          <a:p>
            <a:r>
              <a:rPr lang="en-US" altLang="zh-CN" sz="1400" dirty="0"/>
              <a:t>i.geno.0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0]</a:t>
            </a:r>
          </a:p>
          <a:p>
            <a:r>
              <a:rPr lang="en-US" altLang="zh-CN" sz="1400" dirty="0"/>
              <a:t>i.geno.1 &lt;- 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[</a:t>
            </a:r>
            <a:r>
              <a:rPr lang="en-US" altLang="zh-CN" sz="1400" dirty="0" err="1"/>
              <a:t>i.geno</a:t>
            </a:r>
            <a:r>
              <a:rPr lang="en-US" altLang="zh-CN" sz="1400" dirty="0"/>
              <a:t> == 1]</a:t>
            </a:r>
          </a:p>
          <a:p>
            <a:r>
              <a:rPr lang="en-US" altLang="zh-CN" sz="1400" dirty="0"/>
              <a:t>i.phe.0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names(i.geno.0)]</a:t>
            </a:r>
          </a:p>
          <a:p>
            <a:r>
              <a:rPr lang="en-US" altLang="zh-CN" sz="1400" dirty="0"/>
              <a:t>i.phe.1 &lt;- phe$kgw97x[</a:t>
            </a:r>
            <a:r>
              <a:rPr lang="en-US" altLang="zh-CN" sz="1400" dirty="0" err="1"/>
              <a:t>phe$RIL</a:t>
            </a:r>
            <a:r>
              <a:rPr lang="en-US" altLang="zh-CN" sz="1400" dirty="0"/>
              <a:t> %in% names(i.geno.1)]</a:t>
            </a:r>
          </a:p>
          <a:p>
            <a:r>
              <a:rPr lang="en-US" altLang="zh-CN" sz="1400" dirty="0" err="1"/>
              <a:t>i.test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t.test</a:t>
            </a:r>
            <a:r>
              <a:rPr lang="en-US" altLang="zh-CN" sz="1400" dirty="0"/>
              <a:t>(i.phe.0, i.phe.1)</a:t>
            </a:r>
          </a:p>
          <a:p>
            <a:r>
              <a:rPr lang="en-US" altLang="zh-CN" sz="1400" dirty="0" err="1"/>
              <a:t>i.test.p</a:t>
            </a:r>
            <a:r>
              <a:rPr lang="en-US" altLang="zh-CN" sz="1400" dirty="0"/>
              <a:t> &lt;- </a:t>
            </a:r>
            <a:r>
              <a:rPr lang="en-US" altLang="zh-CN" sz="1400" dirty="0" err="1"/>
              <a:t>i.test$p.value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plot(-log10(</a:t>
            </a:r>
            <a:r>
              <a:rPr lang="en-US" altLang="zh-CN" sz="1400" dirty="0" err="1"/>
              <a:t>p.val</a:t>
            </a:r>
            <a:r>
              <a:rPr lang="en-US" altLang="zh-CN" sz="1400" dirty="0"/>
              <a:t>), </a:t>
            </a:r>
            <a:r>
              <a:rPr lang="en-US" altLang="zh-CN" sz="1400" dirty="0" err="1"/>
              <a:t>pch</a:t>
            </a:r>
            <a:r>
              <a:rPr lang="en-US" altLang="zh-CN" sz="1400" dirty="0"/>
              <a:t>=19)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193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80932"/>
            <a:ext cx="8229600" cy="61176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遗传分离定律和自由组合定律</a:t>
            </a:r>
            <a:endParaRPr lang="zh-CN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17430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298" y="1571612"/>
            <a:ext cx="3214702" cy="503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714488"/>
            <a:ext cx="2758017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442913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596" y="4357694"/>
            <a:ext cx="133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Mendel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3466667" cy="29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1" y="3429000"/>
            <a:ext cx="8424936" cy="28842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144" y="242088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30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8712968" cy="45021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941168"/>
            <a:ext cx="2142857" cy="2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755857"/>
            <a:ext cx="3456384" cy="2789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9792" y="602128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166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5" y="44624"/>
            <a:ext cx="8280920" cy="2859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996952"/>
            <a:ext cx="7965755" cy="38009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8224" y="594928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=439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55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2"/>
            <a:ext cx="2152381" cy="2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9563"/>
            <a:ext cx="3742857" cy="30857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24128" y="40956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=439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96095"/>
            <a:ext cx="7323809" cy="31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545" y="3321128"/>
            <a:ext cx="2285714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80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8" y="2386143"/>
            <a:ext cx="8857143" cy="20857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59318" y="260648"/>
            <a:ext cx="342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QTL scanning result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5347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1720" y="2708920"/>
            <a:ext cx="5325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方差分析用于</a:t>
            </a:r>
            <a:r>
              <a:rPr lang="en-US" altLang="zh-CN" sz="3200" dirty="0" smtClean="0"/>
              <a:t>F</a:t>
            </a:r>
            <a:r>
              <a:rPr lang="en-US" altLang="zh-CN" sz="3200" baseline="-25000" dirty="0" smtClean="0"/>
              <a:t>2</a:t>
            </a:r>
            <a:r>
              <a:rPr lang="zh-CN" altLang="en-US" sz="3200" dirty="0" smtClean="0"/>
              <a:t>群体</a:t>
            </a:r>
            <a:r>
              <a:rPr lang="en-US" altLang="zh-CN" sz="3200" dirty="0" smtClean="0"/>
              <a:t>QTL</a:t>
            </a:r>
            <a:r>
              <a:rPr lang="zh-CN" altLang="en-US" sz="3200" dirty="0" smtClean="0"/>
              <a:t>分析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4928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898791" cy="34563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792" y="116632"/>
            <a:ext cx="4109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Genetic map of </a:t>
            </a:r>
            <a:r>
              <a:rPr lang="en-US" altLang="zh-CN" sz="3200" dirty="0" smtClean="0"/>
              <a:t>278 </a:t>
            </a:r>
            <a:r>
              <a:rPr lang="en-US" altLang="zh-CN" sz="3200" dirty="0" smtClean="0"/>
              <a:t>F</a:t>
            </a:r>
            <a:r>
              <a:rPr lang="en-US" altLang="zh-CN" sz="3200" baseline="-25000" dirty="0" smtClean="0"/>
              <a:t>2</a:t>
            </a:r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198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8304003" cy="58894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9792" y="116632"/>
            <a:ext cx="4109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Genetic map of </a:t>
            </a:r>
            <a:r>
              <a:rPr lang="en-US" altLang="zh-CN" sz="3200" dirty="0" smtClean="0"/>
              <a:t>278 </a:t>
            </a:r>
            <a:r>
              <a:rPr lang="en-US" altLang="zh-CN" sz="3200" dirty="0" smtClean="0"/>
              <a:t>F</a:t>
            </a:r>
            <a:r>
              <a:rPr lang="en-US" altLang="zh-CN" sz="3200" baseline="-25000" dirty="0" smtClean="0"/>
              <a:t>2</a:t>
            </a:r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02927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340768"/>
            <a:ext cx="2085714" cy="4761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74189" y="188640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Phenotype </a:t>
            </a:r>
            <a:r>
              <a:rPr lang="en-US" altLang="zh-CN" sz="3200" dirty="0"/>
              <a:t>of 278 F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41119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3284984"/>
            <a:ext cx="4302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 &lt;- 439</a:t>
            </a:r>
          </a:p>
          <a:p>
            <a:r>
              <a:rPr lang="en-US" altLang="zh-CN" dirty="0" err="1"/>
              <a:t>i.geno</a:t>
            </a:r>
            <a:r>
              <a:rPr lang="en-US" altLang="zh-CN" dirty="0"/>
              <a:t> &lt;- </a:t>
            </a:r>
            <a:r>
              <a:rPr lang="en-US" altLang="zh-CN" dirty="0" err="1"/>
              <a:t>unlist</a:t>
            </a:r>
            <a:r>
              <a:rPr lang="en-US" altLang="zh-CN" dirty="0"/>
              <a:t>(</a:t>
            </a:r>
            <a:r>
              <a:rPr lang="en-US" altLang="zh-CN" dirty="0" err="1"/>
              <a:t>geno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 -c(1:3)])</a:t>
            </a:r>
          </a:p>
          <a:p>
            <a:r>
              <a:rPr lang="en-US" altLang="zh-CN" dirty="0" err="1"/>
              <a:t>i.phe</a:t>
            </a:r>
            <a:r>
              <a:rPr lang="en-US" altLang="zh-CN" dirty="0"/>
              <a:t> &lt;- </a:t>
            </a:r>
            <a:r>
              <a:rPr lang="en-US" altLang="zh-CN" dirty="0" err="1"/>
              <a:t>cbind</a:t>
            </a:r>
            <a:r>
              <a:rPr lang="en-US" altLang="zh-CN" dirty="0"/>
              <a:t>(</a:t>
            </a:r>
            <a:r>
              <a:rPr lang="en-US" altLang="zh-CN" dirty="0" err="1"/>
              <a:t>phe</a:t>
            </a:r>
            <a:r>
              <a:rPr lang="en-US" altLang="zh-CN" dirty="0"/>
              <a:t>, </a:t>
            </a:r>
            <a:r>
              <a:rPr lang="en-US" altLang="zh-CN" dirty="0" err="1"/>
              <a:t>i.geno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i.test</a:t>
            </a:r>
            <a:r>
              <a:rPr lang="en-US" altLang="zh-CN" dirty="0"/>
              <a:t> &lt;- </a:t>
            </a:r>
            <a:r>
              <a:rPr lang="en-US" altLang="zh-CN" dirty="0" err="1"/>
              <a:t>aov</a:t>
            </a:r>
            <a:r>
              <a:rPr lang="en-US" altLang="zh-CN" dirty="0"/>
              <a:t>(kgw98~i.geno, data=</a:t>
            </a:r>
            <a:r>
              <a:rPr lang="en-US" altLang="zh-CN" dirty="0" err="1"/>
              <a:t>i.phe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i.test.p</a:t>
            </a:r>
            <a:r>
              <a:rPr lang="en-US" altLang="zh-CN" dirty="0"/>
              <a:t> &lt;- summary(</a:t>
            </a:r>
            <a:r>
              <a:rPr lang="en-US" altLang="zh-CN" dirty="0" err="1"/>
              <a:t>i.test</a:t>
            </a:r>
            <a:r>
              <a:rPr lang="en-US" altLang="zh-CN" dirty="0"/>
              <a:t>)[[1]][1, 5]</a:t>
            </a:r>
          </a:p>
          <a:p>
            <a:r>
              <a:rPr lang="en-US" altLang="zh-CN" dirty="0"/>
              <a:t>boxplot(kgw98~i.geno, data=</a:t>
            </a:r>
            <a:r>
              <a:rPr lang="en-US" altLang="zh-CN" dirty="0" err="1"/>
              <a:t>i.phe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plot(-log10(</a:t>
            </a:r>
            <a:r>
              <a:rPr lang="en-US" altLang="zh-CN" dirty="0" err="1"/>
              <a:t>p.val</a:t>
            </a:r>
            <a:r>
              <a:rPr lang="en-US" altLang="zh-CN" dirty="0"/>
              <a:t>), </a:t>
            </a:r>
            <a:r>
              <a:rPr lang="en-US" altLang="zh-CN" dirty="0" err="1"/>
              <a:t>pch</a:t>
            </a:r>
            <a:r>
              <a:rPr lang="en-US" altLang="zh-CN" dirty="0"/>
              <a:t>=19)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7504" y="260648"/>
            <a:ext cx="67504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setwd</a:t>
            </a:r>
            <a:r>
              <a:rPr lang="en-US" altLang="zh-CN" dirty="0"/>
              <a:t>("E:/jianguoyun/binQTL/real-data/IMF2")</a:t>
            </a:r>
          </a:p>
          <a:p>
            <a:endParaRPr lang="en-US" altLang="zh-CN" dirty="0"/>
          </a:p>
          <a:p>
            <a:r>
              <a:rPr lang="en-US" altLang="zh-CN" dirty="0" err="1"/>
              <a:t>geno</a:t>
            </a:r>
            <a:r>
              <a:rPr lang="en-US" altLang="zh-CN" dirty="0"/>
              <a:t> &lt;- read.csv("geno.4cim.csv", head=T, as.is=T)</a:t>
            </a:r>
          </a:p>
          <a:p>
            <a:r>
              <a:rPr lang="en-US" altLang="zh-CN" dirty="0" err="1"/>
              <a:t>phe</a:t>
            </a:r>
            <a:r>
              <a:rPr lang="en-US" altLang="zh-CN" dirty="0"/>
              <a:t> &lt;- read.csv("pheF2.csv", head=T, as.is=T)</a:t>
            </a:r>
          </a:p>
          <a:p>
            <a:endParaRPr lang="en-US" altLang="zh-CN" dirty="0"/>
          </a:p>
          <a:p>
            <a:r>
              <a:rPr lang="en-US" altLang="zh-CN" dirty="0" err="1"/>
              <a:t>p.val</a:t>
            </a:r>
            <a:r>
              <a:rPr lang="en-US" altLang="zh-CN" dirty="0"/>
              <a:t> &lt;- </a:t>
            </a:r>
            <a:r>
              <a:rPr lang="en-US" altLang="zh-CN" dirty="0" err="1"/>
              <a:t>sapply</a:t>
            </a:r>
            <a:r>
              <a:rPr lang="en-US" altLang="zh-CN" dirty="0"/>
              <a:t>(1:nrow(</a:t>
            </a:r>
            <a:r>
              <a:rPr lang="en-US" altLang="zh-CN" dirty="0" err="1"/>
              <a:t>geno</a:t>
            </a:r>
            <a:r>
              <a:rPr lang="en-US" altLang="zh-CN" dirty="0"/>
              <a:t>), function(</a:t>
            </a:r>
            <a:r>
              <a:rPr lang="en-US" altLang="zh-CN" dirty="0" err="1"/>
              <a:t>i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i.geno</a:t>
            </a:r>
            <a:r>
              <a:rPr lang="en-US" altLang="zh-CN" dirty="0"/>
              <a:t> &lt;- </a:t>
            </a:r>
            <a:r>
              <a:rPr lang="en-US" altLang="zh-CN" dirty="0" err="1"/>
              <a:t>unlist</a:t>
            </a:r>
            <a:r>
              <a:rPr lang="en-US" altLang="zh-CN" dirty="0"/>
              <a:t>(</a:t>
            </a:r>
            <a:r>
              <a:rPr lang="en-US" altLang="zh-CN" dirty="0" err="1"/>
              <a:t>geno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 -c(1:3)])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i.phe</a:t>
            </a:r>
            <a:r>
              <a:rPr lang="en-US" altLang="zh-CN" dirty="0"/>
              <a:t> &lt;- </a:t>
            </a:r>
            <a:r>
              <a:rPr lang="en-US" altLang="zh-CN" dirty="0" err="1"/>
              <a:t>cbind</a:t>
            </a:r>
            <a:r>
              <a:rPr lang="en-US" altLang="zh-CN" dirty="0"/>
              <a:t>(</a:t>
            </a:r>
            <a:r>
              <a:rPr lang="en-US" altLang="zh-CN" dirty="0" err="1"/>
              <a:t>phe</a:t>
            </a:r>
            <a:r>
              <a:rPr lang="en-US" altLang="zh-CN" dirty="0"/>
              <a:t>, </a:t>
            </a:r>
            <a:r>
              <a:rPr lang="en-US" altLang="zh-CN" dirty="0" err="1"/>
              <a:t>i.geno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i.test</a:t>
            </a:r>
            <a:r>
              <a:rPr lang="en-US" altLang="zh-CN" dirty="0"/>
              <a:t> &lt;- </a:t>
            </a:r>
            <a:r>
              <a:rPr lang="en-US" altLang="zh-CN" dirty="0" err="1"/>
              <a:t>aov</a:t>
            </a:r>
            <a:r>
              <a:rPr lang="en-US" altLang="zh-CN" dirty="0"/>
              <a:t>(kgw98~i.geno, data=</a:t>
            </a:r>
            <a:r>
              <a:rPr lang="en-US" altLang="zh-CN" dirty="0" err="1"/>
              <a:t>i.phe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i.test.p</a:t>
            </a:r>
            <a:r>
              <a:rPr lang="en-US" altLang="zh-CN" dirty="0"/>
              <a:t> &lt;- summary(</a:t>
            </a:r>
            <a:r>
              <a:rPr lang="en-US" altLang="zh-CN" dirty="0" err="1"/>
              <a:t>i.test</a:t>
            </a:r>
            <a:r>
              <a:rPr lang="en-US" altLang="zh-CN" dirty="0"/>
              <a:t>)[[1]][1, 5]</a:t>
            </a:r>
          </a:p>
          <a:p>
            <a:r>
              <a:rPr lang="en-US" altLang="zh-CN" dirty="0"/>
              <a:t>  return(</a:t>
            </a:r>
            <a:r>
              <a:rPr lang="en-US" altLang="zh-CN" dirty="0" err="1"/>
              <a:t>i.test.p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 &lt;- 1</a:t>
            </a:r>
          </a:p>
          <a:p>
            <a:r>
              <a:rPr lang="en-US" altLang="zh-CN" dirty="0" err="1"/>
              <a:t>i.geno</a:t>
            </a:r>
            <a:r>
              <a:rPr lang="en-US" altLang="zh-CN" dirty="0"/>
              <a:t> &lt;- </a:t>
            </a:r>
            <a:r>
              <a:rPr lang="en-US" altLang="zh-CN" dirty="0" err="1"/>
              <a:t>unlist</a:t>
            </a:r>
            <a:r>
              <a:rPr lang="en-US" altLang="zh-CN" dirty="0"/>
              <a:t>(</a:t>
            </a:r>
            <a:r>
              <a:rPr lang="en-US" altLang="zh-CN" dirty="0" err="1"/>
              <a:t>geno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 -c(1:3)])</a:t>
            </a:r>
          </a:p>
          <a:p>
            <a:r>
              <a:rPr lang="en-US" altLang="zh-CN" dirty="0" err="1"/>
              <a:t>i.phe</a:t>
            </a:r>
            <a:r>
              <a:rPr lang="en-US" altLang="zh-CN" dirty="0"/>
              <a:t> &lt;- </a:t>
            </a:r>
            <a:r>
              <a:rPr lang="en-US" altLang="zh-CN" dirty="0" err="1"/>
              <a:t>cbind</a:t>
            </a:r>
            <a:r>
              <a:rPr lang="en-US" altLang="zh-CN" dirty="0"/>
              <a:t>(</a:t>
            </a:r>
            <a:r>
              <a:rPr lang="en-US" altLang="zh-CN" dirty="0" err="1"/>
              <a:t>phe</a:t>
            </a:r>
            <a:r>
              <a:rPr lang="en-US" altLang="zh-CN" dirty="0"/>
              <a:t>, </a:t>
            </a:r>
            <a:r>
              <a:rPr lang="en-US" altLang="zh-CN" dirty="0" err="1"/>
              <a:t>i.geno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i.test</a:t>
            </a:r>
            <a:r>
              <a:rPr lang="en-US" altLang="zh-CN" dirty="0"/>
              <a:t> &lt;- </a:t>
            </a:r>
            <a:r>
              <a:rPr lang="en-US" altLang="zh-CN" dirty="0" err="1"/>
              <a:t>aov</a:t>
            </a:r>
            <a:r>
              <a:rPr lang="en-US" altLang="zh-CN" dirty="0"/>
              <a:t>(kgw98~i.geno, data=</a:t>
            </a:r>
            <a:r>
              <a:rPr lang="en-US" altLang="zh-CN" dirty="0" err="1"/>
              <a:t>i.phe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i.test.p</a:t>
            </a:r>
            <a:r>
              <a:rPr lang="en-US" altLang="zh-CN" dirty="0"/>
              <a:t> &lt;- summary(</a:t>
            </a:r>
            <a:r>
              <a:rPr lang="en-US" altLang="zh-CN" dirty="0" err="1"/>
              <a:t>i.test</a:t>
            </a:r>
            <a:r>
              <a:rPr lang="en-US" altLang="zh-CN" dirty="0"/>
              <a:t>)[[1]][1, 5]</a:t>
            </a:r>
          </a:p>
          <a:p>
            <a:r>
              <a:rPr lang="en-US" altLang="zh-CN" dirty="0"/>
              <a:t>boxplot(kgw98~i.geno, data=</a:t>
            </a:r>
            <a:r>
              <a:rPr lang="en-US" altLang="zh-CN" dirty="0" err="1"/>
              <a:t>i.phe</a:t>
            </a:r>
            <a:r>
              <a:rPr lang="en-US" altLang="zh-CN" dirty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573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968258"/>
            <a:ext cx="3744416" cy="45445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3816424" cy="46636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31640" y="602128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遗传分离定律</a:t>
            </a:r>
          </a:p>
        </p:txBody>
      </p:sp>
      <p:sp>
        <p:nvSpPr>
          <p:cNvPr id="7" name="矩形 6"/>
          <p:cNvSpPr/>
          <p:nvPr/>
        </p:nvSpPr>
        <p:spPr>
          <a:xfrm>
            <a:off x="6300192" y="602128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自由组合定律</a:t>
            </a:r>
          </a:p>
        </p:txBody>
      </p:sp>
    </p:spTree>
    <p:extLst>
      <p:ext uri="{BB962C8B-B14F-4D97-AF65-F5344CB8AC3E}">
        <p14:creationId xmlns:p14="http://schemas.microsoft.com/office/powerpoint/2010/main" val="2445394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4838095" cy="4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052736"/>
            <a:ext cx="3923809" cy="26952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3944" y="53732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32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4800000" cy="47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96752"/>
            <a:ext cx="3904762" cy="28095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0272" y="558924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</a:t>
            </a:r>
            <a:r>
              <a:rPr lang="en-US" altLang="zh-CN" dirty="0" smtClean="0"/>
              <a:t>=439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459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204864"/>
            <a:ext cx="8856984" cy="27340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484784"/>
            <a:ext cx="2285714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8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8" y="2419476"/>
            <a:ext cx="8809524" cy="2019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59318" y="260648"/>
            <a:ext cx="342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QTL scanning result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156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64807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遗传连锁定律</a:t>
            </a:r>
            <a:endParaRPr lang="zh-CN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476" y="1785926"/>
            <a:ext cx="24003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1500174"/>
            <a:ext cx="321979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57950" y="2857496"/>
            <a:ext cx="27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决定眼色的基因与决定性别的基因是遗传连锁的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92"/>
            <a:ext cx="37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Morgan, T. H., Science, 1910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第一张遗传图谱</a:t>
            </a:r>
            <a:endParaRPr lang="zh-CN" altLang="en-US" sz="3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68103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2786058"/>
            <a:ext cx="628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 </a:t>
            </a:r>
            <a:r>
              <a:rPr lang="en-US" altLang="zh-CN" dirty="0" smtClean="0"/>
              <a:t>stands for the black factor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 </a:t>
            </a:r>
            <a:r>
              <a:rPr lang="en-US" altLang="zh-CN" dirty="0" smtClean="0"/>
              <a:t>is a factor which allows color to appear in the eyes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O</a:t>
            </a:r>
            <a:r>
              <a:rPr lang="en-US" altLang="zh-CN" dirty="0" smtClean="0"/>
              <a:t>. Flies recessive with respect to O (o) have eosin eyes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/>
              <a:t>. Flies with p have vermilion eyes instead of the ordinary red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dirty="0" smtClean="0"/>
              <a:t>. and </a:t>
            </a:r>
            <a:r>
              <a:rPr lang="en-US" altLang="zh-CN" dirty="0" smtClean="0">
                <a:solidFill>
                  <a:srgbClr val="FF0000"/>
                </a:solidFill>
              </a:rPr>
              <a:t>M</a:t>
            </a:r>
            <a:r>
              <a:rPr lang="en-US" altLang="zh-CN" dirty="0" smtClean="0"/>
              <a:t>. both affect the wings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2" y="4500570"/>
            <a:ext cx="878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map distance ≠ physical distance</a:t>
            </a:r>
          </a:p>
          <a:p>
            <a:r>
              <a:rPr lang="en-US" altLang="zh-CN" dirty="0" smtClean="0"/>
              <a:t>analyzed the effects of multiple cross-overs on the measurement of map distances</a:t>
            </a:r>
          </a:p>
          <a:p>
            <a:r>
              <a:rPr lang="en-US" altLang="zh-CN" dirty="0" smtClean="0"/>
              <a:t>the occurrence of one cross over seems to inhibit the occurrence of additional cross overs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9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Sturtevant, A. H., Journal of Experimental Zoology, 1913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2128</Words>
  <Application>Microsoft Office PowerPoint</Application>
  <PresentationFormat>全屏显示(4:3)</PresentationFormat>
  <Paragraphs>387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MS PGothic</vt:lpstr>
      <vt:lpstr>华文行楷</vt:lpstr>
      <vt:lpstr>宋体</vt:lpstr>
      <vt:lpstr>Arial</vt:lpstr>
      <vt:lpstr>Calibri</vt:lpstr>
      <vt:lpstr>Comic Sans MS</vt:lpstr>
      <vt:lpstr>Courier New</vt:lpstr>
      <vt:lpstr>Symbol</vt:lpstr>
      <vt:lpstr>Times New Roman</vt:lpstr>
      <vt:lpstr>Office 主题</vt:lpstr>
      <vt:lpstr>Worksheet</vt:lpstr>
      <vt:lpstr>分子标记遗传连锁图和基因定位</vt:lpstr>
      <vt:lpstr>PowerPoint 演示文稿</vt:lpstr>
      <vt:lpstr>PowerPoint 演示文稿</vt:lpstr>
      <vt:lpstr>OUTLINE</vt:lpstr>
      <vt:lpstr>里程碑</vt:lpstr>
      <vt:lpstr>遗传分离定律和自由组合定律</vt:lpstr>
      <vt:lpstr>PowerPoint 演示文稿</vt:lpstr>
      <vt:lpstr>遗传连锁定律</vt:lpstr>
      <vt:lpstr>第一张遗传图谱</vt:lpstr>
      <vt:lpstr>第一张分子标记遗传图谱</vt:lpstr>
      <vt:lpstr>PowerPoint 演示文稿</vt:lpstr>
      <vt:lpstr>遗传作图理论</vt:lpstr>
      <vt:lpstr>图谱构建的理论基础</vt:lpstr>
      <vt:lpstr>作图群体的建立 亲本选配</vt:lpstr>
      <vt:lpstr>作图群体的建立 分离群体构建</vt:lpstr>
      <vt:lpstr>PowerPoint 演示文稿</vt:lpstr>
      <vt:lpstr>遗传作图群体</vt:lpstr>
      <vt:lpstr>设计分子标记并获取基因型数据</vt:lpstr>
      <vt:lpstr>计算重组率</vt:lpstr>
      <vt:lpstr>计算重组率</vt:lpstr>
      <vt:lpstr>构建遗传图谱</vt:lpstr>
      <vt:lpstr>遗传图谱</vt:lpstr>
      <vt:lpstr>genetic map based on RFLP marker</vt:lpstr>
      <vt:lpstr>genetic map based on RFLP marker</vt:lpstr>
      <vt:lpstr>genetic map based on RFLP marker</vt:lpstr>
      <vt:lpstr>genetic map based on RFLP marker</vt:lpstr>
      <vt:lpstr>genetic map based on EST marker</vt:lpstr>
      <vt:lpstr>genetic map based on EST marker</vt:lpstr>
      <vt:lpstr>genetic map based on SSR marker</vt:lpstr>
      <vt:lpstr>genetic map based on SFP marker</vt:lpstr>
      <vt:lpstr>genetic map based on SFP marker</vt:lpstr>
      <vt:lpstr>genetic map based on SFP marker</vt:lpstr>
      <vt:lpstr>genetic map based on SNP marker</vt:lpstr>
      <vt:lpstr>genetic map based on SNP marker</vt:lpstr>
      <vt:lpstr>genetic map based on SNP marker</vt:lpstr>
      <vt:lpstr>genetic map based on SNP marker</vt:lpstr>
      <vt:lpstr>genetic map based on SNP marker</vt:lpstr>
      <vt:lpstr>PowerPoint 演示文稿</vt:lpstr>
      <vt:lpstr>基因定位</vt:lpstr>
      <vt:lpstr>分离群体分组混合分析</vt:lpstr>
      <vt:lpstr>分离群体分组混合分析</vt:lpstr>
      <vt:lpstr>分离群体分组混合分析</vt:lpstr>
      <vt:lpstr>极端表型植株混合测序</vt:lpstr>
      <vt:lpstr>极端表型植株混合测序</vt:lpstr>
      <vt:lpstr>极端表型植株混合测序</vt:lpstr>
      <vt:lpstr>高精度基因型重组图谱</vt:lpstr>
      <vt:lpstr>PowerPoint 演示文稿</vt:lpstr>
      <vt:lpstr>高精度基因型重组图谱</vt:lpstr>
      <vt:lpstr>PowerPoint 演示文稿</vt:lpstr>
      <vt:lpstr>PowerPoint 演示文稿</vt:lpstr>
      <vt:lpstr>PowerPoint 演示文稿</vt:lpstr>
      <vt:lpstr>SNP数据处理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分子标记遗传连锁图和基因定位</dc:title>
  <cp:lastModifiedBy>Yao Wen</cp:lastModifiedBy>
  <cp:revision>575</cp:revision>
  <dcterms:modified xsi:type="dcterms:W3CDTF">2018-05-04T05:42:44Z</dcterms:modified>
</cp:coreProperties>
</file>